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350" r:id="rId2"/>
    <p:sldId id="329" r:id="rId3"/>
    <p:sldId id="256" r:id="rId4"/>
    <p:sldId id="257" r:id="rId5"/>
    <p:sldId id="258" r:id="rId6"/>
    <p:sldId id="259" r:id="rId7"/>
    <p:sldId id="260" r:id="rId8"/>
    <p:sldId id="261" r:id="rId9"/>
    <p:sldId id="263" r:id="rId10"/>
    <p:sldId id="264" r:id="rId11"/>
    <p:sldId id="265" r:id="rId12"/>
    <p:sldId id="266" r:id="rId13"/>
    <p:sldId id="267" r:id="rId14"/>
    <p:sldId id="268" r:id="rId15"/>
    <p:sldId id="269" r:id="rId16"/>
    <p:sldId id="309" r:id="rId17"/>
    <p:sldId id="308" r:id="rId18"/>
    <p:sldId id="313" r:id="rId19"/>
    <p:sldId id="310" r:id="rId20"/>
    <p:sldId id="311" r:id="rId21"/>
    <p:sldId id="314" r:id="rId22"/>
    <p:sldId id="315" r:id="rId23"/>
    <p:sldId id="316" r:id="rId24"/>
    <p:sldId id="318" r:id="rId25"/>
    <p:sldId id="319" r:id="rId26"/>
    <p:sldId id="320" r:id="rId27"/>
    <p:sldId id="321" r:id="rId28"/>
    <p:sldId id="322" r:id="rId29"/>
    <p:sldId id="323" r:id="rId30"/>
    <p:sldId id="262" r:id="rId31"/>
    <p:sldId id="324" r:id="rId32"/>
    <p:sldId id="325" r:id="rId33"/>
    <p:sldId id="326" r:id="rId34"/>
    <p:sldId id="327" r:id="rId35"/>
    <p:sldId id="270" r:id="rId36"/>
    <p:sldId id="328" r:id="rId37"/>
    <p:sldId id="330" r:id="rId38"/>
    <p:sldId id="331" r:id="rId39"/>
    <p:sldId id="332" r:id="rId40"/>
    <p:sldId id="333" r:id="rId41"/>
    <p:sldId id="334" r:id="rId42"/>
    <p:sldId id="337" r:id="rId43"/>
    <p:sldId id="338" r:id="rId44"/>
    <p:sldId id="339" r:id="rId45"/>
    <p:sldId id="340" r:id="rId46"/>
    <p:sldId id="341" r:id="rId47"/>
    <p:sldId id="342" r:id="rId48"/>
    <p:sldId id="343" r:id="rId49"/>
    <p:sldId id="344" r:id="rId50"/>
    <p:sldId id="345" r:id="rId51"/>
    <p:sldId id="346" r:id="rId52"/>
    <p:sldId id="348" r:id="rId53"/>
    <p:sldId id="349"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660"/>
  </p:normalViewPr>
  <p:slideViewPr>
    <p:cSldViewPr snapToGrid="0">
      <p:cViewPr varScale="1">
        <p:scale>
          <a:sx n="81" d="100"/>
          <a:sy n="81" d="100"/>
        </p:scale>
        <p:origin x="74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BDE882-04A9-4380-92F8-26D65A4EAA2F}"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40B892DA-7056-4EAB-BC9D-6D751D013540}">
      <dgm:prSet custT="1"/>
      <dgm:spPr/>
      <dgm:t>
        <a:bodyPr/>
        <a:lstStyle/>
        <a:p>
          <a:r>
            <a:rPr lang="en-US" sz="1800" b="0" noProof="0" dirty="0">
              <a:solidFill>
                <a:srgbClr val="FFFF00"/>
              </a:solidFill>
              <a:latin typeface="Times New Roman" panose="02020603050405020304" pitchFamily="18" charset="0"/>
              <a:cs typeface="Times New Roman" panose="02020603050405020304" pitchFamily="18" charset="0"/>
            </a:rPr>
            <a:t>Hue:</a:t>
          </a:r>
          <a:endParaRPr lang="en-US" sz="1800" noProof="0" dirty="0">
            <a:solidFill>
              <a:srgbClr val="C00000"/>
            </a:solidFill>
            <a:latin typeface="Times New Roman" panose="02020603050405020304" pitchFamily="18" charset="0"/>
            <a:cs typeface="Times New Roman" panose="02020603050405020304" pitchFamily="18" charset="0"/>
          </a:endParaRPr>
        </a:p>
        <a:p>
          <a:r>
            <a:rPr lang="en-US" sz="1800" noProof="0" dirty="0">
              <a:solidFill>
                <a:srgbClr val="C00000"/>
              </a:solidFill>
              <a:latin typeface="Times New Roman" panose="02020603050405020304" pitchFamily="18" charset="0"/>
              <a:cs typeface="Times New Roman" panose="02020603050405020304" pitchFamily="18" charset="0"/>
            </a:rPr>
            <a:t> </a:t>
          </a:r>
          <a:r>
            <a:rPr lang="en-US" sz="1800" noProof="0" dirty="0">
              <a:latin typeface="Times New Roman" panose="02020603050405020304" pitchFamily="18" charset="0"/>
              <a:cs typeface="Times New Roman" panose="02020603050405020304" pitchFamily="18" charset="0"/>
            </a:rPr>
            <a:t>This is what we usually think of as the “color” itself—like red, green, blue, yellow, etc. The dominant wavelength of light determines it. For example, a color with a dominant wavelength around 480 nm appears blue.</a:t>
          </a:r>
        </a:p>
      </dgm:t>
    </dgm:pt>
    <dgm:pt modelId="{2984E8F9-2E4F-4D5C-823C-1597CEBED0BF}" type="parTrans" cxnId="{29B619F2-E427-4B2D-9AF0-FBA6998E5196}">
      <dgm:prSet/>
      <dgm:spPr/>
      <dgm:t>
        <a:bodyPr/>
        <a:lstStyle/>
        <a:p>
          <a:endParaRPr lang="en-US"/>
        </a:p>
      </dgm:t>
    </dgm:pt>
    <dgm:pt modelId="{4D432BFC-F59A-4F98-BA0E-5B898D8BC673}" type="sibTrans" cxnId="{29B619F2-E427-4B2D-9AF0-FBA6998E5196}">
      <dgm:prSet/>
      <dgm:spPr/>
      <dgm:t>
        <a:bodyPr/>
        <a:lstStyle/>
        <a:p>
          <a:endParaRPr lang="en-US"/>
        </a:p>
      </dgm:t>
    </dgm:pt>
    <dgm:pt modelId="{7ABD7F52-23F3-43EF-9322-28E251D0E8AC}">
      <dgm:prSet custT="1"/>
      <dgm:spPr/>
      <dgm:t>
        <a:bodyPr/>
        <a:lstStyle/>
        <a:p>
          <a:r>
            <a:rPr lang="en-US" sz="1800" b="0" noProof="0" dirty="0">
              <a:solidFill>
                <a:srgbClr val="0E4CB2"/>
              </a:solidFill>
              <a:latin typeface="Times New Roman" panose="02020603050405020304" pitchFamily="18" charset="0"/>
              <a:cs typeface="Times New Roman" panose="02020603050405020304" pitchFamily="18" charset="0"/>
            </a:rPr>
            <a:t>Saturation</a:t>
          </a:r>
          <a:r>
            <a:rPr lang="en-US" sz="1800" noProof="0" dirty="0">
              <a:solidFill>
                <a:srgbClr val="0E4CB2"/>
              </a:solidFill>
              <a:latin typeface="Times New Roman" panose="02020603050405020304" pitchFamily="18" charset="0"/>
              <a:cs typeface="Times New Roman" panose="02020603050405020304" pitchFamily="18" charset="0"/>
            </a:rPr>
            <a:t>:</a:t>
          </a:r>
        </a:p>
        <a:p>
          <a:r>
            <a:rPr lang="en-US" sz="1800" noProof="0" dirty="0">
              <a:solidFill>
                <a:srgbClr val="0E4CB2"/>
              </a:solidFill>
              <a:latin typeface="Times New Roman" panose="02020603050405020304" pitchFamily="18" charset="0"/>
              <a:cs typeface="Times New Roman" panose="02020603050405020304" pitchFamily="18" charset="0"/>
            </a:rPr>
            <a:t> </a:t>
          </a:r>
          <a:r>
            <a:rPr lang="en-US" sz="1800" noProof="0" dirty="0">
              <a:latin typeface="Times New Roman" panose="02020603050405020304" pitchFamily="18" charset="0"/>
              <a:cs typeface="Times New Roman" panose="02020603050405020304" pitchFamily="18" charset="0"/>
            </a:rPr>
            <a:t>This tells us how pure a color is. A fully saturated color has no addition of white light and looks vivid or intense. As saturation decreases, the color appears more washed out or faded (closer to gray).</a:t>
          </a:r>
        </a:p>
      </dgm:t>
    </dgm:pt>
    <dgm:pt modelId="{F21FDB87-95E3-4E29-95C6-A28E8B01F031}" type="parTrans" cxnId="{85C89B1F-EE55-4A4B-BEBB-3360412B3B7F}">
      <dgm:prSet/>
      <dgm:spPr/>
      <dgm:t>
        <a:bodyPr/>
        <a:lstStyle/>
        <a:p>
          <a:endParaRPr lang="en-US"/>
        </a:p>
      </dgm:t>
    </dgm:pt>
    <dgm:pt modelId="{66547C4F-3BD0-4268-BE0E-B218E50B49C9}" type="sibTrans" cxnId="{85C89B1F-EE55-4A4B-BEBB-3360412B3B7F}">
      <dgm:prSet/>
      <dgm:spPr/>
      <dgm:t>
        <a:bodyPr/>
        <a:lstStyle/>
        <a:p>
          <a:endParaRPr lang="en-US"/>
        </a:p>
      </dgm:t>
    </dgm:pt>
    <dgm:pt modelId="{1D95B4B2-A289-4DEF-975E-71BCA4727508}">
      <dgm:prSet custT="1"/>
      <dgm:spPr/>
      <dgm:t>
        <a:bodyPr/>
        <a:lstStyle/>
        <a:p>
          <a:r>
            <a:rPr lang="en-US" sz="1800" noProof="0" dirty="0">
              <a:solidFill>
                <a:schemeClr val="accent1">
                  <a:lumMod val="50000"/>
                </a:schemeClr>
              </a:solidFill>
              <a:latin typeface="Times New Roman" panose="02020603050405020304" pitchFamily="18" charset="0"/>
              <a:cs typeface="Times New Roman" panose="02020603050405020304" pitchFamily="18" charset="0"/>
            </a:rPr>
            <a:t>Key Point: </a:t>
          </a:r>
        </a:p>
        <a:p>
          <a:r>
            <a:rPr lang="en-US" sz="1800" i="1" noProof="0" dirty="0">
              <a:latin typeface="Times New Roman" panose="02020603050405020304" pitchFamily="18" charset="0"/>
              <a:cs typeface="Times New Roman" panose="02020603050405020304" pitchFamily="18" charset="0"/>
            </a:rPr>
            <a:t>"Together, hue and saturation define chromaticity—brightness is irrelevant here!"</a:t>
          </a:r>
          <a:endParaRPr lang="en-US" sz="1800" noProof="0" dirty="0">
            <a:latin typeface="Times New Roman" panose="02020603050405020304" pitchFamily="18" charset="0"/>
            <a:cs typeface="Times New Roman" panose="02020603050405020304" pitchFamily="18" charset="0"/>
          </a:endParaRPr>
        </a:p>
      </dgm:t>
    </dgm:pt>
    <dgm:pt modelId="{12815078-A42C-417D-9A89-5622C85C99B0}" type="parTrans" cxnId="{289905B2-FBAC-43F0-A1E6-37719C75B59E}">
      <dgm:prSet/>
      <dgm:spPr/>
      <dgm:t>
        <a:bodyPr/>
        <a:lstStyle/>
        <a:p>
          <a:endParaRPr lang="en-US"/>
        </a:p>
      </dgm:t>
    </dgm:pt>
    <dgm:pt modelId="{1F7C3E1C-66C3-4EB2-BA05-1852AD9E59FF}" type="sibTrans" cxnId="{289905B2-FBAC-43F0-A1E6-37719C75B59E}">
      <dgm:prSet/>
      <dgm:spPr/>
      <dgm:t>
        <a:bodyPr/>
        <a:lstStyle/>
        <a:p>
          <a:endParaRPr lang="en-US"/>
        </a:p>
      </dgm:t>
    </dgm:pt>
    <dgm:pt modelId="{03DD76DA-FC97-48F5-BE8A-B9C4E50C459E}" type="pres">
      <dgm:prSet presAssocID="{9BBDE882-04A9-4380-92F8-26D65A4EAA2F}" presName="linear" presStyleCnt="0">
        <dgm:presLayoutVars>
          <dgm:animLvl val="lvl"/>
          <dgm:resizeHandles val="exact"/>
        </dgm:presLayoutVars>
      </dgm:prSet>
      <dgm:spPr/>
    </dgm:pt>
    <dgm:pt modelId="{8B0784FB-43B3-4D6D-AE29-A76935E6270B}" type="pres">
      <dgm:prSet presAssocID="{40B892DA-7056-4EAB-BC9D-6D751D013540}" presName="parentText" presStyleLbl="node1" presStyleIdx="0" presStyleCnt="3">
        <dgm:presLayoutVars>
          <dgm:chMax val="0"/>
          <dgm:bulletEnabled val="1"/>
        </dgm:presLayoutVars>
      </dgm:prSet>
      <dgm:spPr/>
    </dgm:pt>
    <dgm:pt modelId="{F0B3E679-913C-4474-A33B-CD9FE1C4CF05}" type="pres">
      <dgm:prSet presAssocID="{4D432BFC-F59A-4F98-BA0E-5B898D8BC673}" presName="spacer" presStyleCnt="0"/>
      <dgm:spPr/>
    </dgm:pt>
    <dgm:pt modelId="{7C8D923F-80FE-4DE9-8AFF-A574E94B7A57}" type="pres">
      <dgm:prSet presAssocID="{7ABD7F52-23F3-43EF-9322-28E251D0E8AC}" presName="parentText" presStyleLbl="node1" presStyleIdx="1" presStyleCnt="3">
        <dgm:presLayoutVars>
          <dgm:chMax val="0"/>
          <dgm:bulletEnabled val="1"/>
        </dgm:presLayoutVars>
      </dgm:prSet>
      <dgm:spPr/>
    </dgm:pt>
    <dgm:pt modelId="{94F9C492-E74D-4C2F-8174-C5DEBE0A31DB}" type="pres">
      <dgm:prSet presAssocID="{66547C4F-3BD0-4268-BE0E-B218E50B49C9}" presName="spacer" presStyleCnt="0"/>
      <dgm:spPr/>
    </dgm:pt>
    <dgm:pt modelId="{4F5C821C-0698-4B02-9DAA-801D6CFB67FE}" type="pres">
      <dgm:prSet presAssocID="{1D95B4B2-A289-4DEF-975E-71BCA4727508}" presName="parentText" presStyleLbl="node1" presStyleIdx="2" presStyleCnt="3">
        <dgm:presLayoutVars>
          <dgm:chMax val="0"/>
          <dgm:bulletEnabled val="1"/>
        </dgm:presLayoutVars>
      </dgm:prSet>
      <dgm:spPr/>
    </dgm:pt>
  </dgm:ptLst>
  <dgm:cxnLst>
    <dgm:cxn modelId="{E764E90B-2F81-4298-9952-35CFB8CF587D}" type="presOf" srcId="{1D95B4B2-A289-4DEF-975E-71BCA4727508}" destId="{4F5C821C-0698-4B02-9DAA-801D6CFB67FE}" srcOrd="0" destOrd="0" presId="urn:microsoft.com/office/officeart/2005/8/layout/vList2"/>
    <dgm:cxn modelId="{85C89B1F-EE55-4A4B-BEBB-3360412B3B7F}" srcId="{9BBDE882-04A9-4380-92F8-26D65A4EAA2F}" destId="{7ABD7F52-23F3-43EF-9322-28E251D0E8AC}" srcOrd="1" destOrd="0" parTransId="{F21FDB87-95E3-4E29-95C6-A28E8B01F031}" sibTransId="{66547C4F-3BD0-4268-BE0E-B218E50B49C9}"/>
    <dgm:cxn modelId="{FFE73F36-B36A-418E-8CE4-651F289928DB}" type="presOf" srcId="{40B892DA-7056-4EAB-BC9D-6D751D013540}" destId="{8B0784FB-43B3-4D6D-AE29-A76935E6270B}" srcOrd="0" destOrd="0" presId="urn:microsoft.com/office/officeart/2005/8/layout/vList2"/>
    <dgm:cxn modelId="{8ECD4845-57C8-4058-A777-5BD1C43994A3}" type="presOf" srcId="{9BBDE882-04A9-4380-92F8-26D65A4EAA2F}" destId="{03DD76DA-FC97-48F5-BE8A-B9C4E50C459E}" srcOrd="0" destOrd="0" presId="urn:microsoft.com/office/officeart/2005/8/layout/vList2"/>
    <dgm:cxn modelId="{289905B2-FBAC-43F0-A1E6-37719C75B59E}" srcId="{9BBDE882-04A9-4380-92F8-26D65A4EAA2F}" destId="{1D95B4B2-A289-4DEF-975E-71BCA4727508}" srcOrd="2" destOrd="0" parTransId="{12815078-A42C-417D-9A89-5622C85C99B0}" sibTransId="{1F7C3E1C-66C3-4EB2-BA05-1852AD9E59FF}"/>
    <dgm:cxn modelId="{8C3298DC-8088-42C5-B94E-A0EA980D8083}" type="presOf" srcId="{7ABD7F52-23F3-43EF-9322-28E251D0E8AC}" destId="{7C8D923F-80FE-4DE9-8AFF-A574E94B7A57}" srcOrd="0" destOrd="0" presId="urn:microsoft.com/office/officeart/2005/8/layout/vList2"/>
    <dgm:cxn modelId="{29B619F2-E427-4B2D-9AF0-FBA6998E5196}" srcId="{9BBDE882-04A9-4380-92F8-26D65A4EAA2F}" destId="{40B892DA-7056-4EAB-BC9D-6D751D013540}" srcOrd="0" destOrd="0" parTransId="{2984E8F9-2E4F-4D5C-823C-1597CEBED0BF}" sibTransId="{4D432BFC-F59A-4F98-BA0E-5B898D8BC673}"/>
    <dgm:cxn modelId="{815DA838-00E8-41FD-82E6-A3F9D2495C91}" type="presParOf" srcId="{03DD76DA-FC97-48F5-BE8A-B9C4E50C459E}" destId="{8B0784FB-43B3-4D6D-AE29-A76935E6270B}" srcOrd="0" destOrd="0" presId="urn:microsoft.com/office/officeart/2005/8/layout/vList2"/>
    <dgm:cxn modelId="{B2DA8D91-1EDF-481E-92D7-CA16F7F934FD}" type="presParOf" srcId="{03DD76DA-FC97-48F5-BE8A-B9C4E50C459E}" destId="{F0B3E679-913C-4474-A33B-CD9FE1C4CF05}" srcOrd="1" destOrd="0" presId="urn:microsoft.com/office/officeart/2005/8/layout/vList2"/>
    <dgm:cxn modelId="{49519420-2BD3-469E-AE8C-121E40167FBF}" type="presParOf" srcId="{03DD76DA-FC97-48F5-BE8A-B9C4E50C459E}" destId="{7C8D923F-80FE-4DE9-8AFF-A574E94B7A57}" srcOrd="2" destOrd="0" presId="urn:microsoft.com/office/officeart/2005/8/layout/vList2"/>
    <dgm:cxn modelId="{76AF46B8-0187-49A4-BDB0-39F83EBEC716}" type="presParOf" srcId="{03DD76DA-FC97-48F5-BE8A-B9C4E50C459E}" destId="{94F9C492-E74D-4C2F-8174-C5DEBE0A31DB}" srcOrd="3" destOrd="0" presId="urn:microsoft.com/office/officeart/2005/8/layout/vList2"/>
    <dgm:cxn modelId="{D5E7A526-E2A2-4E9E-B7E8-C34DF9C7D6E0}" type="presParOf" srcId="{03DD76DA-FC97-48F5-BE8A-B9C4E50C459E}" destId="{4F5C821C-0698-4B02-9DAA-801D6CFB67FE}"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E8DA5A-6EEE-4083-AB89-634B87F5AF43}" type="doc">
      <dgm:prSet loTypeId="urn:microsoft.com/office/officeart/2008/layout/LinedList" loCatId="list" qsTypeId="urn:microsoft.com/office/officeart/2005/8/quickstyle/simple2" qsCatId="simple" csTypeId="urn:microsoft.com/office/officeart/2005/8/colors/colorful5" csCatId="colorful" phldr="1"/>
      <dgm:spPr/>
      <dgm:t>
        <a:bodyPr/>
        <a:lstStyle/>
        <a:p>
          <a:endParaRPr lang="en-US"/>
        </a:p>
      </dgm:t>
    </dgm:pt>
    <dgm:pt modelId="{0294BF2E-BD56-43BE-AADE-3D847782CA8A}">
      <dgm:prSet custT="1"/>
      <dgm:spPr/>
      <dgm:t>
        <a:bodyPr anchor="ctr"/>
        <a:lstStyle/>
        <a:p>
          <a:pPr algn="l">
            <a:lnSpc>
              <a:spcPct val="100000"/>
            </a:lnSpc>
          </a:pPr>
          <a:r>
            <a:rPr lang="en-US" sz="2000" b="0" i="0" noProof="0" dirty="0">
              <a:latin typeface="Times New Roman" panose="02020603050405020304" pitchFamily="18" charset="0"/>
              <a:cs typeface="Times New Roman" panose="02020603050405020304" pitchFamily="18" charset="0"/>
            </a:rPr>
            <a:t>Points along the curve are the spectral colors (pure colors).</a:t>
          </a:r>
        </a:p>
        <a:p>
          <a:pPr algn="l">
            <a:lnSpc>
              <a:spcPct val="100000"/>
            </a:lnSpc>
          </a:pPr>
          <a:r>
            <a:rPr lang="en-US" sz="2000" b="0" i="0" noProof="0" dirty="0">
              <a:latin typeface="Times New Roman" panose="02020603050405020304" pitchFamily="18" charset="0"/>
              <a:cs typeface="Times New Roman" panose="02020603050405020304" pitchFamily="18" charset="0"/>
            </a:rPr>
            <a:t>The line joining the red and violet spectral points, referred to as the purple.</a:t>
          </a:r>
          <a:br>
            <a:rPr lang="en-US" sz="2000" noProof="0" dirty="0">
              <a:latin typeface="Times New Roman" panose="02020603050405020304" pitchFamily="18" charset="0"/>
              <a:cs typeface="Times New Roman" panose="02020603050405020304" pitchFamily="18" charset="0"/>
            </a:rPr>
          </a:br>
          <a:r>
            <a:rPr lang="en-US" sz="2000" noProof="0" dirty="0">
              <a:latin typeface="Times New Roman" panose="02020603050405020304" pitchFamily="18" charset="0"/>
              <a:cs typeface="Times New Roman" panose="02020603050405020304" pitchFamily="18" charset="0"/>
            </a:rPr>
            <a:t>The </a:t>
          </a:r>
          <a:r>
            <a:rPr lang="en-US" sz="2000" b="0" i="0" noProof="0" dirty="0">
              <a:latin typeface="Times New Roman" panose="02020603050405020304" pitchFamily="18" charset="0"/>
              <a:cs typeface="Times New Roman" panose="02020603050405020304" pitchFamily="18" charset="0"/>
            </a:rPr>
            <a:t>line is not part of the spectrum. Interior points represent all possible visible colors combinations.</a:t>
          </a:r>
        </a:p>
        <a:p>
          <a:pPr algn="l">
            <a:lnSpc>
              <a:spcPct val="100000"/>
            </a:lnSpc>
          </a:pPr>
          <a:r>
            <a:rPr lang="en-US" sz="2000" b="0" i="0" noProof="0" dirty="0">
              <a:latin typeface="Times New Roman" panose="02020603050405020304" pitchFamily="18" charset="0"/>
              <a:cs typeface="Times New Roman" panose="02020603050405020304" pitchFamily="18" charset="0"/>
            </a:rPr>
            <a:t> Point C in the diagram corresponds to the white-light position.</a:t>
          </a:r>
          <a:br>
            <a:rPr lang="en-US" sz="2000" noProof="0" dirty="0">
              <a:latin typeface="Times New Roman" panose="02020603050405020304" pitchFamily="18" charset="0"/>
              <a:cs typeface="Times New Roman" panose="02020603050405020304" pitchFamily="18" charset="0"/>
            </a:rPr>
          </a:br>
          <a:r>
            <a:rPr lang="en-US" sz="2000" b="0" i="0" noProof="0" dirty="0">
              <a:latin typeface="Times New Roman" panose="02020603050405020304" pitchFamily="18" charset="0"/>
              <a:cs typeface="Times New Roman" panose="02020603050405020304" pitchFamily="18" charset="0"/>
            </a:rPr>
            <a:t>This point is plotted for a white light source known as illuminant C, which is used as a standard approximation for average daylight.</a:t>
          </a:r>
          <a:endParaRPr lang="en-US" sz="2000" noProof="0" dirty="0">
            <a:latin typeface="Times New Roman" panose="02020603050405020304" pitchFamily="18" charset="0"/>
            <a:cs typeface="Times New Roman" panose="02020603050405020304" pitchFamily="18" charset="0"/>
          </a:endParaRPr>
        </a:p>
      </dgm:t>
    </dgm:pt>
    <dgm:pt modelId="{99F61CA4-77DC-4A65-AD02-D2B78DB9FB74}" type="parTrans" cxnId="{3D29A4DF-5DE6-4A35-9145-010CDA3739E4}">
      <dgm:prSet/>
      <dgm:spPr/>
      <dgm:t>
        <a:bodyPr/>
        <a:lstStyle/>
        <a:p>
          <a:endParaRPr lang="en-US"/>
        </a:p>
      </dgm:t>
    </dgm:pt>
    <dgm:pt modelId="{47FEA067-4CA8-492E-B5EE-CA52A3E4232D}" type="sibTrans" cxnId="{3D29A4DF-5DE6-4A35-9145-010CDA3739E4}">
      <dgm:prSet/>
      <dgm:spPr/>
      <dgm:t>
        <a:bodyPr/>
        <a:lstStyle/>
        <a:p>
          <a:endParaRPr lang="en-US"/>
        </a:p>
      </dgm:t>
    </dgm:pt>
    <dgm:pt modelId="{933AF0DA-C298-4F61-8311-9BC84F092AA5}">
      <dgm:prSet custT="1"/>
      <dgm:spPr/>
      <dgm:t>
        <a:bodyPr/>
        <a:lstStyle/>
        <a:p>
          <a:pPr algn="l">
            <a:lnSpc>
              <a:spcPct val="150000"/>
            </a:lnSpc>
          </a:pPr>
          <a:r>
            <a:rPr lang="en-US" sz="2000" b="0" i="0" noProof="0" dirty="0"/>
            <a:t>Luminance values are not available in the chromaticity diagram. Colors with different luminance but with the same chromaticity map to the same point.</a:t>
          </a:r>
          <a:endParaRPr lang="en-US" sz="2000" noProof="0" dirty="0"/>
        </a:p>
      </dgm:t>
    </dgm:pt>
    <dgm:pt modelId="{B5D7A067-6688-454E-B7D3-8DA361786491}" type="parTrans" cxnId="{68041C68-DD19-446A-B5FE-7932854579CE}">
      <dgm:prSet/>
      <dgm:spPr/>
      <dgm:t>
        <a:bodyPr/>
        <a:lstStyle/>
        <a:p>
          <a:endParaRPr lang="en-US"/>
        </a:p>
      </dgm:t>
    </dgm:pt>
    <dgm:pt modelId="{616CFC58-F856-4461-884D-F7646249B650}" type="sibTrans" cxnId="{68041C68-DD19-446A-B5FE-7932854579CE}">
      <dgm:prSet/>
      <dgm:spPr/>
      <dgm:t>
        <a:bodyPr/>
        <a:lstStyle/>
        <a:p>
          <a:endParaRPr lang="en-US"/>
        </a:p>
      </dgm:t>
    </dgm:pt>
    <dgm:pt modelId="{6D2C6ADC-AB6D-4B5A-BBE2-C8262672CF76}" type="pres">
      <dgm:prSet presAssocID="{EDE8DA5A-6EEE-4083-AB89-634B87F5AF43}" presName="vert0" presStyleCnt="0">
        <dgm:presLayoutVars>
          <dgm:dir/>
          <dgm:animOne val="branch"/>
          <dgm:animLvl val="lvl"/>
        </dgm:presLayoutVars>
      </dgm:prSet>
      <dgm:spPr/>
    </dgm:pt>
    <dgm:pt modelId="{1079C473-25C8-4F2C-9C16-892460CC7554}" type="pres">
      <dgm:prSet presAssocID="{0294BF2E-BD56-43BE-AADE-3D847782CA8A}" presName="thickLine" presStyleLbl="alignNode1" presStyleIdx="0" presStyleCnt="2" custLinFactNeighborX="188" custLinFactNeighborY="1026"/>
      <dgm:spPr/>
    </dgm:pt>
    <dgm:pt modelId="{B0F9DBBC-4D72-4FE3-A8FE-937CBC5B2220}" type="pres">
      <dgm:prSet presAssocID="{0294BF2E-BD56-43BE-AADE-3D847782CA8A}" presName="horz1" presStyleCnt="0"/>
      <dgm:spPr/>
    </dgm:pt>
    <dgm:pt modelId="{FCBFE19F-7FB8-438E-AFFA-573B27080AF5}" type="pres">
      <dgm:prSet presAssocID="{0294BF2E-BD56-43BE-AADE-3D847782CA8A}" presName="tx1" presStyleLbl="revTx" presStyleIdx="0" presStyleCnt="2"/>
      <dgm:spPr/>
    </dgm:pt>
    <dgm:pt modelId="{6A7F9990-3AFC-4723-89D6-830F3DBF8241}" type="pres">
      <dgm:prSet presAssocID="{0294BF2E-BD56-43BE-AADE-3D847782CA8A}" presName="vert1" presStyleCnt="0"/>
      <dgm:spPr/>
    </dgm:pt>
    <dgm:pt modelId="{604A3A12-3FBB-4E41-A4DF-F1449F0DF3C7}" type="pres">
      <dgm:prSet presAssocID="{933AF0DA-C298-4F61-8311-9BC84F092AA5}" presName="thickLine" presStyleLbl="alignNode1" presStyleIdx="1" presStyleCnt="2"/>
      <dgm:spPr/>
    </dgm:pt>
    <dgm:pt modelId="{A17F2502-0239-4EB3-969A-844FD24F8801}" type="pres">
      <dgm:prSet presAssocID="{933AF0DA-C298-4F61-8311-9BC84F092AA5}" presName="horz1" presStyleCnt="0"/>
      <dgm:spPr/>
    </dgm:pt>
    <dgm:pt modelId="{41F3A4AD-F2F3-414C-BDCC-90E88E405758}" type="pres">
      <dgm:prSet presAssocID="{933AF0DA-C298-4F61-8311-9BC84F092AA5}" presName="tx1" presStyleLbl="revTx" presStyleIdx="1" presStyleCnt="2" custScaleY="49094"/>
      <dgm:spPr/>
    </dgm:pt>
    <dgm:pt modelId="{1D87E90D-96E9-4D04-941A-48B50B91411D}" type="pres">
      <dgm:prSet presAssocID="{933AF0DA-C298-4F61-8311-9BC84F092AA5}" presName="vert1" presStyleCnt="0"/>
      <dgm:spPr/>
    </dgm:pt>
  </dgm:ptLst>
  <dgm:cxnLst>
    <dgm:cxn modelId="{3F6B9F21-44DE-4983-A294-44D3B71FF567}" type="presOf" srcId="{EDE8DA5A-6EEE-4083-AB89-634B87F5AF43}" destId="{6D2C6ADC-AB6D-4B5A-BBE2-C8262672CF76}" srcOrd="0" destOrd="0" presId="urn:microsoft.com/office/officeart/2008/layout/LinedList"/>
    <dgm:cxn modelId="{68F61B38-2EFC-4271-94BE-A5D8271F68C1}" type="presOf" srcId="{0294BF2E-BD56-43BE-AADE-3D847782CA8A}" destId="{FCBFE19F-7FB8-438E-AFFA-573B27080AF5}" srcOrd="0" destOrd="0" presId="urn:microsoft.com/office/officeart/2008/layout/LinedList"/>
    <dgm:cxn modelId="{68041C68-DD19-446A-B5FE-7932854579CE}" srcId="{EDE8DA5A-6EEE-4083-AB89-634B87F5AF43}" destId="{933AF0DA-C298-4F61-8311-9BC84F092AA5}" srcOrd="1" destOrd="0" parTransId="{B5D7A067-6688-454E-B7D3-8DA361786491}" sibTransId="{616CFC58-F856-4461-884D-F7646249B650}"/>
    <dgm:cxn modelId="{701AB481-1E8B-47D8-A0A6-1D4740392144}" type="presOf" srcId="{933AF0DA-C298-4F61-8311-9BC84F092AA5}" destId="{41F3A4AD-F2F3-414C-BDCC-90E88E405758}" srcOrd="0" destOrd="0" presId="urn:microsoft.com/office/officeart/2008/layout/LinedList"/>
    <dgm:cxn modelId="{3D29A4DF-5DE6-4A35-9145-010CDA3739E4}" srcId="{EDE8DA5A-6EEE-4083-AB89-634B87F5AF43}" destId="{0294BF2E-BD56-43BE-AADE-3D847782CA8A}" srcOrd="0" destOrd="0" parTransId="{99F61CA4-77DC-4A65-AD02-D2B78DB9FB74}" sibTransId="{47FEA067-4CA8-492E-B5EE-CA52A3E4232D}"/>
    <dgm:cxn modelId="{36B88D2F-BBF8-4DB5-82BB-FC516D3AB27E}" type="presParOf" srcId="{6D2C6ADC-AB6D-4B5A-BBE2-C8262672CF76}" destId="{1079C473-25C8-4F2C-9C16-892460CC7554}" srcOrd="0" destOrd="0" presId="urn:microsoft.com/office/officeart/2008/layout/LinedList"/>
    <dgm:cxn modelId="{EF46902C-45F0-421D-BCD8-11A7F0417C72}" type="presParOf" srcId="{6D2C6ADC-AB6D-4B5A-BBE2-C8262672CF76}" destId="{B0F9DBBC-4D72-4FE3-A8FE-937CBC5B2220}" srcOrd="1" destOrd="0" presId="urn:microsoft.com/office/officeart/2008/layout/LinedList"/>
    <dgm:cxn modelId="{C9B8D74E-875C-47D6-8F46-AA5C7AE6DD17}" type="presParOf" srcId="{B0F9DBBC-4D72-4FE3-A8FE-937CBC5B2220}" destId="{FCBFE19F-7FB8-438E-AFFA-573B27080AF5}" srcOrd="0" destOrd="0" presId="urn:microsoft.com/office/officeart/2008/layout/LinedList"/>
    <dgm:cxn modelId="{D58B5608-4857-4B9F-B7B4-28B697EA576B}" type="presParOf" srcId="{B0F9DBBC-4D72-4FE3-A8FE-937CBC5B2220}" destId="{6A7F9990-3AFC-4723-89D6-830F3DBF8241}" srcOrd="1" destOrd="0" presId="urn:microsoft.com/office/officeart/2008/layout/LinedList"/>
    <dgm:cxn modelId="{59DC15A4-9FA6-4010-AF6E-BA94B0D89719}" type="presParOf" srcId="{6D2C6ADC-AB6D-4B5A-BBE2-C8262672CF76}" destId="{604A3A12-3FBB-4E41-A4DF-F1449F0DF3C7}" srcOrd="2" destOrd="0" presId="urn:microsoft.com/office/officeart/2008/layout/LinedList"/>
    <dgm:cxn modelId="{755C6F12-3684-49C1-95BB-ACFA427FA5C9}" type="presParOf" srcId="{6D2C6ADC-AB6D-4B5A-BBE2-C8262672CF76}" destId="{A17F2502-0239-4EB3-969A-844FD24F8801}" srcOrd="3" destOrd="0" presId="urn:microsoft.com/office/officeart/2008/layout/LinedList"/>
    <dgm:cxn modelId="{F30B3C05-FF6F-48DB-9F74-9049CA8B3F41}" type="presParOf" srcId="{A17F2502-0239-4EB3-969A-844FD24F8801}" destId="{41F3A4AD-F2F3-414C-BDCC-90E88E405758}" srcOrd="0" destOrd="0" presId="urn:microsoft.com/office/officeart/2008/layout/LinedList"/>
    <dgm:cxn modelId="{5AFBD83D-F086-4EE7-9DE7-ABE18EBB3BAB}" type="presParOf" srcId="{A17F2502-0239-4EB3-969A-844FD24F8801}" destId="{1D87E90D-96E9-4D04-941A-48B50B91411D}"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751FDE9-BF91-4252-8353-E41D7BF58884}" type="doc">
      <dgm:prSet loTypeId="urn:microsoft.com/office/officeart/2005/8/layout/orgChart1" loCatId="hierarchy" qsTypeId="urn:microsoft.com/office/officeart/2005/8/quickstyle/3d2" qsCatId="3D" csTypeId="urn:microsoft.com/office/officeart/2005/8/colors/accent1_2" csCatId="accent1" phldr="1"/>
      <dgm:spPr/>
      <dgm:t>
        <a:bodyPr/>
        <a:lstStyle/>
        <a:p>
          <a:endParaRPr lang="en-IN"/>
        </a:p>
      </dgm:t>
    </dgm:pt>
    <dgm:pt modelId="{909704E4-E101-432D-9B0D-BC4ACB3512DD}">
      <dgm:prSet phldrT="[Text]"/>
      <dgm:spPr/>
      <dgm:t>
        <a:bodyPr/>
        <a:lstStyle/>
        <a:p>
          <a:r>
            <a:rPr lang="en-US" noProof="0" dirty="0">
              <a:latin typeface="Comic Sans MS" panose="030F0702030302020204" pitchFamily="66" charset="0"/>
            </a:rPr>
            <a:t>RGB</a:t>
          </a:r>
        </a:p>
      </dgm:t>
    </dgm:pt>
    <dgm:pt modelId="{33CBC6CE-602C-43EA-8CDB-40AD3265C2AD}" type="parTrans" cxnId="{8319307F-074C-439A-BFF7-73EC3F0903EA}">
      <dgm:prSet/>
      <dgm:spPr/>
      <dgm:t>
        <a:bodyPr/>
        <a:lstStyle/>
        <a:p>
          <a:endParaRPr lang="en-IN"/>
        </a:p>
      </dgm:t>
    </dgm:pt>
    <dgm:pt modelId="{EF11556D-BF27-415F-948C-F3E4ADD28B13}" type="sibTrans" cxnId="{8319307F-074C-439A-BFF7-73EC3F0903EA}">
      <dgm:prSet/>
      <dgm:spPr/>
      <dgm:t>
        <a:bodyPr/>
        <a:lstStyle/>
        <a:p>
          <a:endParaRPr lang="en-IN"/>
        </a:p>
      </dgm:t>
    </dgm:pt>
    <dgm:pt modelId="{75999F49-8E89-42C1-A525-1D53E79F07BF}">
      <dgm:prSet phldrT="[Text]"/>
      <dgm:spPr/>
      <dgm:t>
        <a:bodyPr/>
        <a:lstStyle/>
        <a:p>
          <a:r>
            <a:rPr lang="en-US" noProof="0" dirty="0">
              <a:latin typeface="Comic Sans MS" panose="030F0702030302020204" pitchFamily="66" charset="0"/>
            </a:rPr>
            <a:t>HSL</a:t>
          </a:r>
        </a:p>
      </dgm:t>
    </dgm:pt>
    <dgm:pt modelId="{7959B3CD-04C5-4B53-80F1-57375425C62C}" type="parTrans" cxnId="{BE70F7F4-B86E-4DD8-BC77-C9CEA32168CA}">
      <dgm:prSet/>
      <dgm:spPr/>
      <dgm:t>
        <a:bodyPr/>
        <a:lstStyle/>
        <a:p>
          <a:endParaRPr lang="en-IN"/>
        </a:p>
      </dgm:t>
    </dgm:pt>
    <dgm:pt modelId="{85B3410A-BAB9-4F64-BC1A-8E2DD692CF69}" type="sibTrans" cxnId="{BE70F7F4-B86E-4DD8-BC77-C9CEA32168CA}">
      <dgm:prSet/>
      <dgm:spPr/>
      <dgm:t>
        <a:bodyPr/>
        <a:lstStyle/>
        <a:p>
          <a:endParaRPr lang="en-IN"/>
        </a:p>
      </dgm:t>
    </dgm:pt>
    <dgm:pt modelId="{09D1C23F-9632-4F4B-A1F7-528BE19F9CCB}">
      <dgm:prSet phldrT="[Text]"/>
      <dgm:spPr/>
      <dgm:t>
        <a:bodyPr/>
        <a:lstStyle/>
        <a:p>
          <a:r>
            <a:rPr lang="en-US" noProof="0" dirty="0">
              <a:latin typeface="Comic Sans MS" panose="030F0702030302020204" pitchFamily="66" charset="0"/>
            </a:rPr>
            <a:t>CMYK</a:t>
          </a:r>
        </a:p>
      </dgm:t>
    </dgm:pt>
    <dgm:pt modelId="{158AF198-8B10-4E8C-A44A-4700C107FE56}" type="parTrans" cxnId="{8AD941BF-8BDE-4B40-BA98-4E831CDF0DF6}">
      <dgm:prSet/>
      <dgm:spPr/>
      <dgm:t>
        <a:bodyPr/>
        <a:lstStyle/>
        <a:p>
          <a:endParaRPr lang="en-IN"/>
        </a:p>
      </dgm:t>
    </dgm:pt>
    <dgm:pt modelId="{E4887537-1619-4E88-833F-2E8425E90395}" type="sibTrans" cxnId="{8AD941BF-8BDE-4B40-BA98-4E831CDF0DF6}">
      <dgm:prSet/>
      <dgm:spPr/>
      <dgm:t>
        <a:bodyPr/>
        <a:lstStyle/>
        <a:p>
          <a:endParaRPr lang="en-IN"/>
        </a:p>
      </dgm:t>
    </dgm:pt>
    <dgm:pt modelId="{129B5465-B125-42F3-BCD7-BFDA855001AF}">
      <dgm:prSet phldrT="[Text]"/>
      <dgm:spPr/>
      <dgm:t>
        <a:bodyPr/>
        <a:lstStyle/>
        <a:p>
          <a:r>
            <a:rPr lang="en-US" noProof="0" dirty="0">
              <a:latin typeface="Comic Sans MS" panose="030F0702030302020204" pitchFamily="66" charset="0"/>
            </a:rPr>
            <a:t>HSV</a:t>
          </a:r>
        </a:p>
      </dgm:t>
    </dgm:pt>
    <dgm:pt modelId="{BCFAC30B-AA02-4433-AB0B-777E116AC4F2}" type="parTrans" cxnId="{7FA7924F-7AD3-4A7F-9A0F-56B82740E51E}">
      <dgm:prSet/>
      <dgm:spPr/>
      <dgm:t>
        <a:bodyPr/>
        <a:lstStyle/>
        <a:p>
          <a:endParaRPr lang="en-IN"/>
        </a:p>
      </dgm:t>
    </dgm:pt>
    <dgm:pt modelId="{000EFB18-2861-40D8-BB29-FE7F71CDA839}" type="sibTrans" cxnId="{7FA7924F-7AD3-4A7F-9A0F-56B82740E51E}">
      <dgm:prSet/>
      <dgm:spPr/>
      <dgm:t>
        <a:bodyPr/>
        <a:lstStyle/>
        <a:p>
          <a:endParaRPr lang="en-IN"/>
        </a:p>
      </dgm:t>
    </dgm:pt>
    <dgm:pt modelId="{0EB43259-1C96-4E0B-A9E9-187D362954DE}">
      <dgm:prSet phldrT="[Text]"/>
      <dgm:spPr/>
      <dgm:t>
        <a:bodyPr/>
        <a:lstStyle/>
        <a:p>
          <a:r>
            <a:rPr lang="en-US" b="1" noProof="0" dirty="0">
              <a:latin typeface="Comic Sans MS" panose="030F0702030302020204" pitchFamily="66" charset="0"/>
            </a:rPr>
            <a:t>Types of Color Model</a:t>
          </a:r>
        </a:p>
      </dgm:t>
    </dgm:pt>
    <dgm:pt modelId="{F39B65EF-D883-4CC9-8115-5FDC36B66B07}" type="parTrans" cxnId="{84C3C17F-D14D-4E65-9D1C-3BC71C1F3398}">
      <dgm:prSet/>
      <dgm:spPr/>
      <dgm:t>
        <a:bodyPr/>
        <a:lstStyle/>
        <a:p>
          <a:endParaRPr lang="en-IN"/>
        </a:p>
      </dgm:t>
    </dgm:pt>
    <dgm:pt modelId="{33928C0D-E461-4A86-8949-796727C19938}" type="sibTrans" cxnId="{84C3C17F-D14D-4E65-9D1C-3BC71C1F3398}">
      <dgm:prSet/>
      <dgm:spPr/>
      <dgm:t>
        <a:bodyPr/>
        <a:lstStyle/>
        <a:p>
          <a:endParaRPr lang="en-IN"/>
        </a:p>
      </dgm:t>
    </dgm:pt>
    <dgm:pt modelId="{48DA3DB9-DC19-49D6-A0E0-FFF677661FC1}" type="pres">
      <dgm:prSet presAssocID="{3751FDE9-BF91-4252-8353-E41D7BF58884}" presName="hierChild1" presStyleCnt="0">
        <dgm:presLayoutVars>
          <dgm:orgChart val="1"/>
          <dgm:chPref val="1"/>
          <dgm:dir/>
          <dgm:animOne val="branch"/>
          <dgm:animLvl val="lvl"/>
          <dgm:resizeHandles/>
        </dgm:presLayoutVars>
      </dgm:prSet>
      <dgm:spPr/>
    </dgm:pt>
    <dgm:pt modelId="{39A399C8-106F-42FE-BCC4-6AAC5B483D5E}" type="pres">
      <dgm:prSet presAssocID="{0EB43259-1C96-4E0B-A9E9-187D362954DE}" presName="hierRoot1" presStyleCnt="0">
        <dgm:presLayoutVars>
          <dgm:hierBranch val="init"/>
        </dgm:presLayoutVars>
      </dgm:prSet>
      <dgm:spPr/>
    </dgm:pt>
    <dgm:pt modelId="{339D7AA5-6455-40BF-AC17-5290E486D909}" type="pres">
      <dgm:prSet presAssocID="{0EB43259-1C96-4E0B-A9E9-187D362954DE}" presName="rootComposite1" presStyleCnt="0"/>
      <dgm:spPr/>
    </dgm:pt>
    <dgm:pt modelId="{1785A778-84B2-4291-B2E9-88ACD4188607}" type="pres">
      <dgm:prSet presAssocID="{0EB43259-1C96-4E0B-A9E9-187D362954DE}" presName="rootText1" presStyleLbl="node0" presStyleIdx="0" presStyleCnt="1" custScaleX="247630" custScaleY="103370" custLinFactNeighborX="0" custLinFactNeighborY="-20091">
        <dgm:presLayoutVars>
          <dgm:chPref val="3"/>
        </dgm:presLayoutVars>
      </dgm:prSet>
      <dgm:spPr/>
    </dgm:pt>
    <dgm:pt modelId="{39153636-56D1-4FD4-9863-389AB1B0E49F}" type="pres">
      <dgm:prSet presAssocID="{0EB43259-1C96-4E0B-A9E9-187D362954DE}" presName="rootConnector1" presStyleLbl="node1" presStyleIdx="0" presStyleCnt="0"/>
      <dgm:spPr/>
    </dgm:pt>
    <dgm:pt modelId="{E85F8CE7-4DEC-4912-8641-5AD7F07CEAA4}" type="pres">
      <dgm:prSet presAssocID="{0EB43259-1C96-4E0B-A9E9-187D362954DE}" presName="hierChild2" presStyleCnt="0"/>
      <dgm:spPr/>
    </dgm:pt>
    <dgm:pt modelId="{342CC069-25CD-4FCB-87D2-D067A2A668A9}" type="pres">
      <dgm:prSet presAssocID="{33CBC6CE-602C-43EA-8CDB-40AD3265C2AD}" presName="Name37" presStyleLbl="parChTrans1D2" presStyleIdx="0" presStyleCnt="4"/>
      <dgm:spPr/>
    </dgm:pt>
    <dgm:pt modelId="{AFE2C747-B8AD-40BA-AEE2-95B59D14DA3C}" type="pres">
      <dgm:prSet presAssocID="{909704E4-E101-432D-9B0D-BC4ACB3512DD}" presName="hierRoot2" presStyleCnt="0">
        <dgm:presLayoutVars>
          <dgm:hierBranch val="init"/>
        </dgm:presLayoutVars>
      </dgm:prSet>
      <dgm:spPr/>
    </dgm:pt>
    <dgm:pt modelId="{F28EBCA6-2E32-4792-BA23-5F6038ECFFB2}" type="pres">
      <dgm:prSet presAssocID="{909704E4-E101-432D-9B0D-BC4ACB3512DD}" presName="rootComposite" presStyleCnt="0"/>
      <dgm:spPr/>
    </dgm:pt>
    <dgm:pt modelId="{E6F6FD33-BC87-4288-A0FE-CCC88154B0F1}" type="pres">
      <dgm:prSet presAssocID="{909704E4-E101-432D-9B0D-BC4ACB3512DD}" presName="rootText" presStyleLbl="node2" presStyleIdx="0" presStyleCnt="4" custScaleX="84164" custScaleY="55195">
        <dgm:presLayoutVars>
          <dgm:chPref val="3"/>
        </dgm:presLayoutVars>
      </dgm:prSet>
      <dgm:spPr/>
    </dgm:pt>
    <dgm:pt modelId="{D7A628B0-7C95-4FD7-9A6B-DCE1B718CFC1}" type="pres">
      <dgm:prSet presAssocID="{909704E4-E101-432D-9B0D-BC4ACB3512DD}" presName="rootConnector" presStyleLbl="node2" presStyleIdx="0" presStyleCnt="4"/>
      <dgm:spPr/>
    </dgm:pt>
    <dgm:pt modelId="{061AD96E-7461-48BC-9D6A-EA45BBB9AEF8}" type="pres">
      <dgm:prSet presAssocID="{909704E4-E101-432D-9B0D-BC4ACB3512DD}" presName="hierChild4" presStyleCnt="0"/>
      <dgm:spPr/>
    </dgm:pt>
    <dgm:pt modelId="{22A0D20E-C854-4277-9FBF-808E8C055F86}" type="pres">
      <dgm:prSet presAssocID="{909704E4-E101-432D-9B0D-BC4ACB3512DD}" presName="hierChild5" presStyleCnt="0"/>
      <dgm:spPr/>
    </dgm:pt>
    <dgm:pt modelId="{C54043D4-FF95-4070-9016-37809B4C3D05}" type="pres">
      <dgm:prSet presAssocID="{7959B3CD-04C5-4B53-80F1-57375425C62C}" presName="Name37" presStyleLbl="parChTrans1D2" presStyleIdx="1" presStyleCnt="4"/>
      <dgm:spPr/>
    </dgm:pt>
    <dgm:pt modelId="{B5766D18-CE64-4535-B2EE-631F692CC217}" type="pres">
      <dgm:prSet presAssocID="{75999F49-8E89-42C1-A525-1D53E79F07BF}" presName="hierRoot2" presStyleCnt="0">
        <dgm:presLayoutVars>
          <dgm:hierBranch val="init"/>
        </dgm:presLayoutVars>
      </dgm:prSet>
      <dgm:spPr/>
    </dgm:pt>
    <dgm:pt modelId="{82F9F08F-2D96-4CE1-8998-17E2E99D978F}" type="pres">
      <dgm:prSet presAssocID="{75999F49-8E89-42C1-A525-1D53E79F07BF}" presName="rootComposite" presStyleCnt="0"/>
      <dgm:spPr/>
    </dgm:pt>
    <dgm:pt modelId="{DB54D655-7CA4-427F-BB8E-018536FABD75}" type="pres">
      <dgm:prSet presAssocID="{75999F49-8E89-42C1-A525-1D53E79F07BF}" presName="rootText" presStyleLbl="node2" presStyleIdx="1" presStyleCnt="4" custScaleX="84164" custScaleY="55195">
        <dgm:presLayoutVars>
          <dgm:chPref val="3"/>
        </dgm:presLayoutVars>
      </dgm:prSet>
      <dgm:spPr/>
    </dgm:pt>
    <dgm:pt modelId="{69E9AE37-4CFE-4968-B847-7B2DBB5C9092}" type="pres">
      <dgm:prSet presAssocID="{75999F49-8E89-42C1-A525-1D53E79F07BF}" presName="rootConnector" presStyleLbl="node2" presStyleIdx="1" presStyleCnt="4"/>
      <dgm:spPr/>
    </dgm:pt>
    <dgm:pt modelId="{0E8F1154-D68F-46DF-8E6E-1833965301F0}" type="pres">
      <dgm:prSet presAssocID="{75999F49-8E89-42C1-A525-1D53E79F07BF}" presName="hierChild4" presStyleCnt="0"/>
      <dgm:spPr/>
    </dgm:pt>
    <dgm:pt modelId="{D22FC5ED-5C50-4D74-A639-3430A5AA01BC}" type="pres">
      <dgm:prSet presAssocID="{75999F49-8E89-42C1-A525-1D53E79F07BF}" presName="hierChild5" presStyleCnt="0"/>
      <dgm:spPr/>
    </dgm:pt>
    <dgm:pt modelId="{AA9430CD-FE80-4131-A495-8481C14ED570}" type="pres">
      <dgm:prSet presAssocID="{158AF198-8B10-4E8C-A44A-4700C107FE56}" presName="Name37" presStyleLbl="parChTrans1D2" presStyleIdx="2" presStyleCnt="4"/>
      <dgm:spPr/>
    </dgm:pt>
    <dgm:pt modelId="{D021DB47-AB9A-49D2-B50D-71B2117BCE78}" type="pres">
      <dgm:prSet presAssocID="{09D1C23F-9632-4F4B-A1F7-528BE19F9CCB}" presName="hierRoot2" presStyleCnt="0">
        <dgm:presLayoutVars>
          <dgm:hierBranch val="init"/>
        </dgm:presLayoutVars>
      </dgm:prSet>
      <dgm:spPr/>
    </dgm:pt>
    <dgm:pt modelId="{E8A1564D-3044-413B-84E8-184DBDEC4C7C}" type="pres">
      <dgm:prSet presAssocID="{09D1C23F-9632-4F4B-A1F7-528BE19F9CCB}" presName="rootComposite" presStyleCnt="0"/>
      <dgm:spPr/>
    </dgm:pt>
    <dgm:pt modelId="{736061BB-B7D5-4A22-993C-C33666D9D55D}" type="pres">
      <dgm:prSet presAssocID="{09D1C23F-9632-4F4B-A1F7-528BE19F9CCB}" presName="rootText" presStyleLbl="node2" presStyleIdx="2" presStyleCnt="4" custScaleX="84164" custScaleY="55195">
        <dgm:presLayoutVars>
          <dgm:chPref val="3"/>
        </dgm:presLayoutVars>
      </dgm:prSet>
      <dgm:spPr/>
    </dgm:pt>
    <dgm:pt modelId="{07E5FAB8-B968-440D-8866-18370CC33D2C}" type="pres">
      <dgm:prSet presAssocID="{09D1C23F-9632-4F4B-A1F7-528BE19F9CCB}" presName="rootConnector" presStyleLbl="node2" presStyleIdx="2" presStyleCnt="4"/>
      <dgm:spPr/>
    </dgm:pt>
    <dgm:pt modelId="{9E03BE8B-7D67-4E5E-92A9-EB42BD7503F7}" type="pres">
      <dgm:prSet presAssocID="{09D1C23F-9632-4F4B-A1F7-528BE19F9CCB}" presName="hierChild4" presStyleCnt="0"/>
      <dgm:spPr/>
    </dgm:pt>
    <dgm:pt modelId="{3FC75004-B628-4801-8AC0-F7ADFC71D219}" type="pres">
      <dgm:prSet presAssocID="{09D1C23F-9632-4F4B-A1F7-528BE19F9CCB}" presName="hierChild5" presStyleCnt="0"/>
      <dgm:spPr/>
    </dgm:pt>
    <dgm:pt modelId="{29B2FC6C-C8B0-4442-B8AD-53FAC9D2F342}" type="pres">
      <dgm:prSet presAssocID="{BCFAC30B-AA02-4433-AB0B-777E116AC4F2}" presName="Name37" presStyleLbl="parChTrans1D2" presStyleIdx="3" presStyleCnt="4"/>
      <dgm:spPr/>
    </dgm:pt>
    <dgm:pt modelId="{085B2806-2553-485B-9261-08DA9F82E7BE}" type="pres">
      <dgm:prSet presAssocID="{129B5465-B125-42F3-BCD7-BFDA855001AF}" presName="hierRoot2" presStyleCnt="0">
        <dgm:presLayoutVars>
          <dgm:hierBranch val="init"/>
        </dgm:presLayoutVars>
      </dgm:prSet>
      <dgm:spPr/>
    </dgm:pt>
    <dgm:pt modelId="{151A63C2-24DE-425E-B963-5E86C5497092}" type="pres">
      <dgm:prSet presAssocID="{129B5465-B125-42F3-BCD7-BFDA855001AF}" presName="rootComposite" presStyleCnt="0"/>
      <dgm:spPr/>
    </dgm:pt>
    <dgm:pt modelId="{50FB8325-19A8-4BFA-AC80-AD580EBA4880}" type="pres">
      <dgm:prSet presAssocID="{129B5465-B125-42F3-BCD7-BFDA855001AF}" presName="rootText" presStyleLbl="node2" presStyleIdx="3" presStyleCnt="4" custScaleX="90309" custScaleY="55195">
        <dgm:presLayoutVars>
          <dgm:chPref val="3"/>
        </dgm:presLayoutVars>
      </dgm:prSet>
      <dgm:spPr/>
    </dgm:pt>
    <dgm:pt modelId="{62065161-6BCC-4AD7-8B7F-05D3C4F5DB69}" type="pres">
      <dgm:prSet presAssocID="{129B5465-B125-42F3-BCD7-BFDA855001AF}" presName="rootConnector" presStyleLbl="node2" presStyleIdx="3" presStyleCnt="4"/>
      <dgm:spPr/>
    </dgm:pt>
    <dgm:pt modelId="{14681C91-4DDA-486F-A200-E0CC24C8966A}" type="pres">
      <dgm:prSet presAssocID="{129B5465-B125-42F3-BCD7-BFDA855001AF}" presName="hierChild4" presStyleCnt="0"/>
      <dgm:spPr/>
    </dgm:pt>
    <dgm:pt modelId="{840E31D4-F31E-4AD2-BEF9-28F13DCF6DD0}" type="pres">
      <dgm:prSet presAssocID="{129B5465-B125-42F3-BCD7-BFDA855001AF}" presName="hierChild5" presStyleCnt="0"/>
      <dgm:spPr/>
    </dgm:pt>
    <dgm:pt modelId="{57587E1D-BB5C-469A-AE84-4B70B9AD4A14}" type="pres">
      <dgm:prSet presAssocID="{0EB43259-1C96-4E0B-A9E9-187D362954DE}" presName="hierChild3" presStyleCnt="0"/>
      <dgm:spPr/>
    </dgm:pt>
  </dgm:ptLst>
  <dgm:cxnLst>
    <dgm:cxn modelId="{D8514E02-2EB6-437E-A5A7-2E7EF5D68BEA}" type="presOf" srcId="{BCFAC30B-AA02-4433-AB0B-777E116AC4F2}" destId="{29B2FC6C-C8B0-4442-B8AD-53FAC9D2F342}" srcOrd="0" destOrd="0" presId="urn:microsoft.com/office/officeart/2005/8/layout/orgChart1"/>
    <dgm:cxn modelId="{EDFA2207-0512-46CF-A8FC-722B010B7675}" type="presOf" srcId="{0EB43259-1C96-4E0B-A9E9-187D362954DE}" destId="{39153636-56D1-4FD4-9863-389AB1B0E49F}" srcOrd="1" destOrd="0" presId="urn:microsoft.com/office/officeart/2005/8/layout/orgChart1"/>
    <dgm:cxn modelId="{FC0D911D-C194-44D3-ABCE-59F259E4419A}" type="presOf" srcId="{129B5465-B125-42F3-BCD7-BFDA855001AF}" destId="{50FB8325-19A8-4BFA-AC80-AD580EBA4880}" srcOrd="0" destOrd="0" presId="urn:microsoft.com/office/officeart/2005/8/layout/orgChart1"/>
    <dgm:cxn modelId="{C98C4147-C505-44B3-93D4-D9E3BF7BF0C8}" type="presOf" srcId="{909704E4-E101-432D-9B0D-BC4ACB3512DD}" destId="{D7A628B0-7C95-4FD7-9A6B-DCE1B718CFC1}" srcOrd="1" destOrd="0" presId="urn:microsoft.com/office/officeart/2005/8/layout/orgChart1"/>
    <dgm:cxn modelId="{BC29D14C-6BD3-48BD-8465-5CDCFB6270EF}" type="presOf" srcId="{09D1C23F-9632-4F4B-A1F7-528BE19F9CCB}" destId="{736061BB-B7D5-4A22-993C-C33666D9D55D}" srcOrd="0" destOrd="0" presId="urn:microsoft.com/office/officeart/2005/8/layout/orgChart1"/>
    <dgm:cxn modelId="{7FA7924F-7AD3-4A7F-9A0F-56B82740E51E}" srcId="{0EB43259-1C96-4E0B-A9E9-187D362954DE}" destId="{129B5465-B125-42F3-BCD7-BFDA855001AF}" srcOrd="3" destOrd="0" parTransId="{BCFAC30B-AA02-4433-AB0B-777E116AC4F2}" sibTransId="{000EFB18-2861-40D8-BB29-FE7F71CDA839}"/>
    <dgm:cxn modelId="{8319307F-074C-439A-BFF7-73EC3F0903EA}" srcId="{0EB43259-1C96-4E0B-A9E9-187D362954DE}" destId="{909704E4-E101-432D-9B0D-BC4ACB3512DD}" srcOrd="0" destOrd="0" parTransId="{33CBC6CE-602C-43EA-8CDB-40AD3265C2AD}" sibTransId="{EF11556D-BF27-415F-948C-F3E4ADD28B13}"/>
    <dgm:cxn modelId="{84C3C17F-D14D-4E65-9D1C-3BC71C1F3398}" srcId="{3751FDE9-BF91-4252-8353-E41D7BF58884}" destId="{0EB43259-1C96-4E0B-A9E9-187D362954DE}" srcOrd="0" destOrd="0" parTransId="{F39B65EF-D883-4CC9-8115-5FDC36B66B07}" sibTransId="{33928C0D-E461-4A86-8949-796727C19938}"/>
    <dgm:cxn modelId="{78498B84-0551-453C-B3B1-DC3F50674A57}" type="presOf" srcId="{75999F49-8E89-42C1-A525-1D53E79F07BF}" destId="{69E9AE37-4CFE-4968-B847-7B2DBB5C9092}" srcOrd="1" destOrd="0" presId="urn:microsoft.com/office/officeart/2005/8/layout/orgChart1"/>
    <dgm:cxn modelId="{1ED3AE92-F21D-4BB2-B96B-F4198C0505C1}" type="presOf" srcId="{129B5465-B125-42F3-BCD7-BFDA855001AF}" destId="{62065161-6BCC-4AD7-8B7F-05D3C4F5DB69}" srcOrd="1" destOrd="0" presId="urn:microsoft.com/office/officeart/2005/8/layout/orgChart1"/>
    <dgm:cxn modelId="{6DD54D96-7C69-42E7-AA50-98A52A74A852}" type="presOf" srcId="{0EB43259-1C96-4E0B-A9E9-187D362954DE}" destId="{1785A778-84B2-4291-B2E9-88ACD4188607}" srcOrd="0" destOrd="0" presId="urn:microsoft.com/office/officeart/2005/8/layout/orgChart1"/>
    <dgm:cxn modelId="{220FC29E-B52A-47F2-9108-146C458B9E0A}" type="presOf" srcId="{33CBC6CE-602C-43EA-8CDB-40AD3265C2AD}" destId="{342CC069-25CD-4FCB-87D2-D067A2A668A9}" srcOrd="0" destOrd="0" presId="urn:microsoft.com/office/officeart/2005/8/layout/orgChart1"/>
    <dgm:cxn modelId="{458B189F-0708-4A54-995B-898DD7F9E698}" type="presOf" srcId="{7959B3CD-04C5-4B53-80F1-57375425C62C}" destId="{C54043D4-FF95-4070-9016-37809B4C3D05}" srcOrd="0" destOrd="0" presId="urn:microsoft.com/office/officeart/2005/8/layout/orgChart1"/>
    <dgm:cxn modelId="{FA2BAFB3-F2D4-49C3-BC8F-9BB7949F646F}" type="presOf" srcId="{09D1C23F-9632-4F4B-A1F7-528BE19F9CCB}" destId="{07E5FAB8-B968-440D-8866-18370CC33D2C}" srcOrd="1" destOrd="0" presId="urn:microsoft.com/office/officeart/2005/8/layout/orgChart1"/>
    <dgm:cxn modelId="{8AD941BF-8BDE-4B40-BA98-4E831CDF0DF6}" srcId="{0EB43259-1C96-4E0B-A9E9-187D362954DE}" destId="{09D1C23F-9632-4F4B-A1F7-528BE19F9CCB}" srcOrd="2" destOrd="0" parTransId="{158AF198-8B10-4E8C-A44A-4700C107FE56}" sibTransId="{E4887537-1619-4E88-833F-2E8425E90395}"/>
    <dgm:cxn modelId="{2702A9C8-3941-4F16-91CF-24AE4525AB64}" type="presOf" srcId="{909704E4-E101-432D-9B0D-BC4ACB3512DD}" destId="{E6F6FD33-BC87-4288-A0FE-CCC88154B0F1}" srcOrd="0" destOrd="0" presId="urn:microsoft.com/office/officeart/2005/8/layout/orgChart1"/>
    <dgm:cxn modelId="{163224CB-7543-4BC2-B506-BEF6151ACBFC}" type="presOf" srcId="{3751FDE9-BF91-4252-8353-E41D7BF58884}" destId="{48DA3DB9-DC19-49D6-A0E0-FFF677661FC1}" srcOrd="0" destOrd="0" presId="urn:microsoft.com/office/officeart/2005/8/layout/orgChart1"/>
    <dgm:cxn modelId="{B8E706D4-393F-449A-93CA-60F70192A2A8}" type="presOf" srcId="{75999F49-8E89-42C1-A525-1D53E79F07BF}" destId="{DB54D655-7CA4-427F-BB8E-018536FABD75}" srcOrd="0" destOrd="0" presId="urn:microsoft.com/office/officeart/2005/8/layout/orgChart1"/>
    <dgm:cxn modelId="{7C93DADF-3031-4AFC-A914-8F5C030DB499}" type="presOf" srcId="{158AF198-8B10-4E8C-A44A-4700C107FE56}" destId="{AA9430CD-FE80-4131-A495-8481C14ED570}" srcOrd="0" destOrd="0" presId="urn:microsoft.com/office/officeart/2005/8/layout/orgChart1"/>
    <dgm:cxn modelId="{BE70F7F4-B86E-4DD8-BC77-C9CEA32168CA}" srcId="{0EB43259-1C96-4E0B-A9E9-187D362954DE}" destId="{75999F49-8E89-42C1-A525-1D53E79F07BF}" srcOrd="1" destOrd="0" parTransId="{7959B3CD-04C5-4B53-80F1-57375425C62C}" sibTransId="{85B3410A-BAB9-4F64-BC1A-8E2DD692CF69}"/>
    <dgm:cxn modelId="{6A5F12AD-A3E6-47AD-8198-484C81CDC420}" type="presParOf" srcId="{48DA3DB9-DC19-49D6-A0E0-FFF677661FC1}" destId="{39A399C8-106F-42FE-BCC4-6AAC5B483D5E}" srcOrd="0" destOrd="0" presId="urn:microsoft.com/office/officeart/2005/8/layout/orgChart1"/>
    <dgm:cxn modelId="{0FCB6DAB-CBA7-4E8E-B173-01C0461BA0EB}" type="presParOf" srcId="{39A399C8-106F-42FE-BCC4-6AAC5B483D5E}" destId="{339D7AA5-6455-40BF-AC17-5290E486D909}" srcOrd="0" destOrd="0" presId="urn:microsoft.com/office/officeart/2005/8/layout/orgChart1"/>
    <dgm:cxn modelId="{12F0DEF0-1707-4532-8BD4-01E1544A626A}" type="presParOf" srcId="{339D7AA5-6455-40BF-AC17-5290E486D909}" destId="{1785A778-84B2-4291-B2E9-88ACD4188607}" srcOrd="0" destOrd="0" presId="urn:microsoft.com/office/officeart/2005/8/layout/orgChart1"/>
    <dgm:cxn modelId="{495F74F5-5645-4A6C-8FC5-312F638B8971}" type="presParOf" srcId="{339D7AA5-6455-40BF-AC17-5290E486D909}" destId="{39153636-56D1-4FD4-9863-389AB1B0E49F}" srcOrd="1" destOrd="0" presId="urn:microsoft.com/office/officeart/2005/8/layout/orgChart1"/>
    <dgm:cxn modelId="{90547671-ADE8-4C61-B5B2-3E2EA54DE8C6}" type="presParOf" srcId="{39A399C8-106F-42FE-BCC4-6AAC5B483D5E}" destId="{E85F8CE7-4DEC-4912-8641-5AD7F07CEAA4}" srcOrd="1" destOrd="0" presId="urn:microsoft.com/office/officeart/2005/8/layout/orgChart1"/>
    <dgm:cxn modelId="{7EA791F7-6E49-412E-8067-6E3F81C566C6}" type="presParOf" srcId="{E85F8CE7-4DEC-4912-8641-5AD7F07CEAA4}" destId="{342CC069-25CD-4FCB-87D2-D067A2A668A9}" srcOrd="0" destOrd="0" presId="urn:microsoft.com/office/officeart/2005/8/layout/orgChart1"/>
    <dgm:cxn modelId="{DE1F76CA-173B-43C6-9B1D-DEFA1BD4FADE}" type="presParOf" srcId="{E85F8CE7-4DEC-4912-8641-5AD7F07CEAA4}" destId="{AFE2C747-B8AD-40BA-AEE2-95B59D14DA3C}" srcOrd="1" destOrd="0" presId="urn:microsoft.com/office/officeart/2005/8/layout/orgChart1"/>
    <dgm:cxn modelId="{A6F8D68E-587F-4CB1-83D8-AC7BEB1FE762}" type="presParOf" srcId="{AFE2C747-B8AD-40BA-AEE2-95B59D14DA3C}" destId="{F28EBCA6-2E32-4792-BA23-5F6038ECFFB2}" srcOrd="0" destOrd="0" presId="urn:microsoft.com/office/officeart/2005/8/layout/orgChart1"/>
    <dgm:cxn modelId="{83DFDFC1-A7AE-4C29-9FF7-70D827DE5483}" type="presParOf" srcId="{F28EBCA6-2E32-4792-BA23-5F6038ECFFB2}" destId="{E6F6FD33-BC87-4288-A0FE-CCC88154B0F1}" srcOrd="0" destOrd="0" presId="urn:microsoft.com/office/officeart/2005/8/layout/orgChart1"/>
    <dgm:cxn modelId="{7C552121-3E36-4F40-9BA2-0D8E9D27719B}" type="presParOf" srcId="{F28EBCA6-2E32-4792-BA23-5F6038ECFFB2}" destId="{D7A628B0-7C95-4FD7-9A6B-DCE1B718CFC1}" srcOrd="1" destOrd="0" presId="urn:microsoft.com/office/officeart/2005/8/layout/orgChart1"/>
    <dgm:cxn modelId="{6B98AF91-77DC-4412-8E19-EBC28D8B7C2F}" type="presParOf" srcId="{AFE2C747-B8AD-40BA-AEE2-95B59D14DA3C}" destId="{061AD96E-7461-48BC-9D6A-EA45BBB9AEF8}" srcOrd="1" destOrd="0" presId="urn:microsoft.com/office/officeart/2005/8/layout/orgChart1"/>
    <dgm:cxn modelId="{F9391A9D-9CD2-4038-9380-11BFB0568ACB}" type="presParOf" srcId="{AFE2C747-B8AD-40BA-AEE2-95B59D14DA3C}" destId="{22A0D20E-C854-4277-9FBF-808E8C055F86}" srcOrd="2" destOrd="0" presId="urn:microsoft.com/office/officeart/2005/8/layout/orgChart1"/>
    <dgm:cxn modelId="{0F9A8327-FBC5-4876-BC29-F0F8795D48C2}" type="presParOf" srcId="{E85F8CE7-4DEC-4912-8641-5AD7F07CEAA4}" destId="{C54043D4-FF95-4070-9016-37809B4C3D05}" srcOrd="2" destOrd="0" presId="urn:microsoft.com/office/officeart/2005/8/layout/orgChart1"/>
    <dgm:cxn modelId="{A7D62430-F62A-4A57-942B-8742D162B266}" type="presParOf" srcId="{E85F8CE7-4DEC-4912-8641-5AD7F07CEAA4}" destId="{B5766D18-CE64-4535-B2EE-631F692CC217}" srcOrd="3" destOrd="0" presId="urn:microsoft.com/office/officeart/2005/8/layout/orgChart1"/>
    <dgm:cxn modelId="{18C18A2E-8F15-471A-A89C-5B22F5112732}" type="presParOf" srcId="{B5766D18-CE64-4535-B2EE-631F692CC217}" destId="{82F9F08F-2D96-4CE1-8998-17E2E99D978F}" srcOrd="0" destOrd="0" presId="urn:microsoft.com/office/officeart/2005/8/layout/orgChart1"/>
    <dgm:cxn modelId="{402916A5-D9AC-4E5B-9648-74B32A0947F4}" type="presParOf" srcId="{82F9F08F-2D96-4CE1-8998-17E2E99D978F}" destId="{DB54D655-7CA4-427F-BB8E-018536FABD75}" srcOrd="0" destOrd="0" presId="urn:microsoft.com/office/officeart/2005/8/layout/orgChart1"/>
    <dgm:cxn modelId="{3697F7BE-F7D2-41D6-8ACA-70FB84C7A7A1}" type="presParOf" srcId="{82F9F08F-2D96-4CE1-8998-17E2E99D978F}" destId="{69E9AE37-4CFE-4968-B847-7B2DBB5C9092}" srcOrd="1" destOrd="0" presId="urn:microsoft.com/office/officeart/2005/8/layout/orgChart1"/>
    <dgm:cxn modelId="{F5D30CCF-FA3F-40AB-94B1-15AE9F178CD0}" type="presParOf" srcId="{B5766D18-CE64-4535-B2EE-631F692CC217}" destId="{0E8F1154-D68F-46DF-8E6E-1833965301F0}" srcOrd="1" destOrd="0" presId="urn:microsoft.com/office/officeart/2005/8/layout/orgChart1"/>
    <dgm:cxn modelId="{ABA59350-BEC7-4FCF-9120-204D412F3824}" type="presParOf" srcId="{B5766D18-CE64-4535-B2EE-631F692CC217}" destId="{D22FC5ED-5C50-4D74-A639-3430A5AA01BC}" srcOrd="2" destOrd="0" presId="urn:microsoft.com/office/officeart/2005/8/layout/orgChart1"/>
    <dgm:cxn modelId="{F7098F12-C172-4ED6-9C08-8D29E49870AD}" type="presParOf" srcId="{E85F8CE7-4DEC-4912-8641-5AD7F07CEAA4}" destId="{AA9430CD-FE80-4131-A495-8481C14ED570}" srcOrd="4" destOrd="0" presId="urn:microsoft.com/office/officeart/2005/8/layout/orgChart1"/>
    <dgm:cxn modelId="{D863B395-61B4-479A-8F0D-94E7713B708F}" type="presParOf" srcId="{E85F8CE7-4DEC-4912-8641-5AD7F07CEAA4}" destId="{D021DB47-AB9A-49D2-B50D-71B2117BCE78}" srcOrd="5" destOrd="0" presId="urn:microsoft.com/office/officeart/2005/8/layout/orgChart1"/>
    <dgm:cxn modelId="{1078C615-3EA7-45C6-A7A5-9052EAFBD959}" type="presParOf" srcId="{D021DB47-AB9A-49D2-B50D-71B2117BCE78}" destId="{E8A1564D-3044-413B-84E8-184DBDEC4C7C}" srcOrd="0" destOrd="0" presId="urn:microsoft.com/office/officeart/2005/8/layout/orgChart1"/>
    <dgm:cxn modelId="{0AFC7AB3-989C-4FA2-90C4-45E9EA5CC89E}" type="presParOf" srcId="{E8A1564D-3044-413B-84E8-184DBDEC4C7C}" destId="{736061BB-B7D5-4A22-993C-C33666D9D55D}" srcOrd="0" destOrd="0" presId="urn:microsoft.com/office/officeart/2005/8/layout/orgChart1"/>
    <dgm:cxn modelId="{A67D028B-C29A-43D4-B995-58AB3037CB5E}" type="presParOf" srcId="{E8A1564D-3044-413B-84E8-184DBDEC4C7C}" destId="{07E5FAB8-B968-440D-8866-18370CC33D2C}" srcOrd="1" destOrd="0" presId="urn:microsoft.com/office/officeart/2005/8/layout/orgChart1"/>
    <dgm:cxn modelId="{1CBC9115-B9B0-4DC3-81DE-29E55F052B2A}" type="presParOf" srcId="{D021DB47-AB9A-49D2-B50D-71B2117BCE78}" destId="{9E03BE8B-7D67-4E5E-92A9-EB42BD7503F7}" srcOrd="1" destOrd="0" presId="urn:microsoft.com/office/officeart/2005/8/layout/orgChart1"/>
    <dgm:cxn modelId="{A6FA1D42-BEAA-41AD-90D4-FA992464D36D}" type="presParOf" srcId="{D021DB47-AB9A-49D2-B50D-71B2117BCE78}" destId="{3FC75004-B628-4801-8AC0-F7ADFC71D219}" srcOrd="2" destOrd="0" presId="urn:microsoft.com/office/officeart/2005/8/layout/orgChart1"/>
    <dgm:cxn modelId="{D6867B7D-3006-47C7-A0B0-79A1562075EF}" type="presParOf" srcId="{E85F8CE7-4DEC-4912-8641-5AD7F07CEAA4}" destId="{29B2FC6C-C8B0-4442-B8AD-53FAC9D2F342}" srcOrd="6" destOrd="0" presId="urn:microsoft.com/office/officeart/2005/8/layout/orgChart1"/>
    <dgm:cxn modelId="{74128FFB-81F4-4627-AE33-00A1AF9A5CDE}" type="presParOf" srcId="{E85F8CE7-4DEC-4912-8641-5AD7F07CEAA4}" destId="{085B2806-2553-485B-9261-08DA9F82E7BE}" srcOrd="7" destOrd="0" presId="urn:microsoft.com/office/officeart/2005/8/layout/orgChart1"/>
    <dgm:cxn modelId="{15365E47-F085-4B49-BF27-3F9AC4C6BCA4}" type="presParOf" srcId="{085B2806-2553-485B-9261-08DA9F82E7BE}" destId="{151A63C2-24DE-425E-B963-5E86C5497092}" srcOrd="0" destOrd="0" presId="urn:microsoft.com/office/officeart/2005/8/layout/orgChart1"/>
    <dgm:cxn modelId="{4A04A0FC-8BA3-43B7-9E19-2CF5AE72FB17}" type="presParOf" srcId="{151A63C2-24DE-425E-B963-5E86C5497092}" destId="{50FB8325-19A8-4BFA-AC80-AD580EBA4880}" srcOrd="0" destOrd="0" presId="urn:microsoft.com/office/officeart/2005/8/layout/orgChart1"/>
    <dgm:cxn modelId="{8EEB55A3-51FB-443F-AD7B-E51C5A5F43D8}" type="presParOf" srcId="{151A63C2-24DE-425E-B963-5E86C5497092}" destId="{62065161-6BCC-4AD7-8B7F-05D3C4F5DB69}" srcOrd="1" destOrd="0" presId="urn:microsoft.com/office/officeart/2005/8/layout/orgChart1"/>
    <dgm:cxn modelId="{F2173A9F-FE32-4C10-B61C-74AE64F00055}" type="presParOf" srcId="{085B2806-2553-485B-9261-08DA9F82E7BE}" destId="{14681C91-4DDA-486F-A200-E0CC24C8966A}" srcOrd="1" destOrd="0" presId="urn:microsoft.com/office/officeart/2005/8/layout/orgChart1"/>
    <dgm:cxn modelId="{C0404BBF-82A5-416C-B8BE-C21175D23A7A}" type="presParOf" srcId="{085B2806-2553-485B-9261-08DA9F82E7BE}" destId="{840E31D4-F31E-4AD2-BEF9-28F13DCF6DD0}" srcOrd="2" destOrd="0" presId="urn:microsoft.com/office/officeart/2005/8/layout/orgChart1"/>
    <dgm:cxn modelId="{C8FEB15F-BC7D-4602-B60E-D5CDFA8BA1FB}" type="presParOf" srcId="{39A399C8-106F-42FE-BCC4-6AAC5B483D5E}" destId="{57587E1D-BB5C-469A-AE84-4B70B9AD4A14}"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BB3D3E2-26F3-4E4B-9056-02B4C053C4E0}" type="doc">
      <dgm:prSet loTypeId="urn:microsoft.com/office/officeart/2005/8/layout/lProcess2" loCatId="list" qsTypeId="urn:microsoft.com/office/officeart/2005/8/quickstyle/3d2" qsCatId="3D" csTypeId="urn:microsoft.com/office/officeart/2005/8/colors/accent1_2" csCatId="accent1" phldr="1"/>
      <dgm:spPr/>
      <dgm:t>
        <a:bodyPr/>
        <a:lstStyle/>
        <a:p>
          <a:endParaRPr lang="en-IN"/>
        </a:p>
      </dgm:t>
    </dgm:pt>
    <dgm:pt modelId="{99F38F7D-D450-4AED-9369-AD11B696789E}">
      <dgm:prSet phldrT="[Text]"/>
      <dgm:spPr/>
      <dgm:t>
        <a:bodyPr/>
        <a:lstStyle/>
        <a:p>
          <a:r>
            <a:rPr lang="en-US" noProof="0" dirty="0"/>
            <a:t>Hue</a:t>
          </a:r>
        </a:p>
      </dgm:t>
    </dgm:pt>
    <dgm:pt modelId="{78D7EAAA-2939-4D73-946E-3F012CFDB136}" type="parTrans" cxnId="{F52D283B-6632-4534-8CEC-05633FBA0FC8}">
      <dgm:prSet/>
      <dgm:spPr/>
      <dgm:t>
        <a:bodyPr/>
        <a:lstStyle/>
        <a:p>
          <a:endParaRPr lang="en-IN"/>
        </a:p>
      </dgm:t>
    </dgm:pt>
    <dgm:pt modelId="{59C5B1D3-E446-440D-A2D7-33031365BE24}" type="sibTrans" cxnId="{F52D283B-6632-4534-8CEC-05633FBA0FC8}">
      <dgm:prSet/>
      <dgm:spPr/>
      <dgm:t>
        <a:bodyPr/>
        <a:lstStyle/>
        <a:p>
          <a:endParaRPr lang="en-IN"/>
        </a:p>
      </dgm:t>
    </dgm:pt>
    <dgm:pt modelId="{F356EFD8-01BF-4A24-96BF-FF31BD5EFAD8}">
      <dgm:prSet phldrT="[Text]"/>
      <dgm:spPr/>
      <dgm:t>
        <a:bodyPr/>
        <a:lstStyle/>
        <a:p>
          <a:r>
            <a:rPr lang="en-US" noProof="0" dirty="0">
              <a:solidFill>
                <a:schemeClr val="tx1"/>
              </a:solidFill>
            </a:rPr>
            <a:t>The angle around the central vertical axis corresponds to hue.</a:t>
          </a:r>
        </a:p>
      </dgm:t>
    </dgm:pt>
    <dgm:pt modelId="{9270AFAA-7E05-42B9-93C2-90BDA4AC3CF1}" type="parTrans" cxnId="{31625498-F284-48A9-A2A5-8D7271B32D52}">
      <dgm:prSet/>
      <dgm:spPr/>
      <dgm:t>
        <a:bodyPr/>
        <a:lstStyle/>
        <a:p>
          <a:endParaRPr lang="en-IN"/>
        </a:p>
      </dgm:t>
    </dgm:pt>
    <dgm:pt modelId="{58FC0820-3339-4316-BDB4-9E3C5F7C07D6}" type="sibTrans" cxnId="{31625498-F284-48A9-A2A5-8D7271B32D52}">
      <dgm:prSet/>
      <dgm:spPr/>
      <dgm:t>
        <a:bodyPr/>
        <a:lstStyle/>
        <a:p>
          <a:endParaRPr lang="en-IN"/>
        </a:p>
      </dgm:t>
    </dgm:pt>
    <dgm:pt modelId="{18CC3659-F0CD-4681-8A4B-BE9E1D606ED5}">
      <dgm:prSet phldrT="[Text]"/>
      <dgm:spPr/>
      <dgm:t>
        <a:bodyPr/>
        <a:lstStyle/>
        <a:p>
          <a:r>
            <a:rPr lang="en-US" noProof="0" dirty="0"/>
            <a:t>Saturation</a:t>
          </a:r>
        </a:p>
      </dgm:t>
    </dgm:pt>
    <dgm:pt modelId="{106F41D9-43FB-4194-A1F1-443E1E563726}" type="parTrans" cxnId="{FFD6B1C5-EED3-4EA8-94B2-FE2C2B20672F}">
      <dgm:prSet/>
      <dgm:spPr/>
      <dgm:t>
        <a:bodyPr/>
        <a:lstStyle/>
        <a:p>
          <a:endParaRPr lang="en-IN"/>
        </a:p>
      </dgm:t>
    </dgm:pt>
    <dgm:pt modelId="{D89EA429-EC3C-431A-873B-836E934C7CAC}" type="sibTrans" cxnId="{FFD6B1C5-EED3-4EA8-94B2-FE2C2B20672F}">
      <dgm:prSet/>
      <dgm:spPr/>
      <dgm:t>
        <a:bodyPr/>
        <a:lstStyle/>
        <a:p>
          <a:endParaRPr lang="en-IN"/>
        </a:p>
      </dgm:t>
    </dgm:pt>
    <dgm:pt modelId="{D363406C-0C30-4CC5-8400-647A5C1D8ED5}">
      <dgm:prSet phldrT="[Text]"/>
      <dgm:spPr/>
      <dgm:t>
        <a:bodyPr/>
        <a:lstStyle/>
        <a:p>
          <a:r>
            <a:rPr lang="en-US" noProof="0" dirty="0">
              <a:solidFill>
                <a:schemeClr val="tx1"/>
              </a:solidFill>
            </a:rPr>
            <a:t>The distance from the central axis corresponds to saturation.</a:t>
          </a:r>
        </a:p>
      </dgm:t>
    </dgm:pt>
    <dgm:pt modelId="{BFF4E4B5-544A-4168-909F-6055AE82D245}" type="parTrans" cxnId="{BCA1108A-4873-4510-B376-42489DA6FB70}">
      <dgm:prSet/>
      <dgm:spPr/>
      <dgm:t>
        <a:bodyPr/>
        <a:lstStyle/>
        <a:p>
          <a:endParaRPr lang="en-IN"/>
        </a:p>
      </dgm:t>
    </dgm:pt>
    <dgm:pt modelId="{D071C245-BF7A-4D47-AB6E-0302A5FACF1B}" type="sibTrans" cxnId="{BCA1108A-4873-4510-B376-42489DA6FB70}">
      <dgm:prSet/>
      <dgm:spPr/>
      <dgm:t>
        <a:bodyPr/>
        <a:lstStyle/>
        <a:p>
          <a:endParaRPr lang="en-IN"/>
        </a:p>
      </dgm:t>
    </dgm:pt>
    <dgm:pt modelId="{3404297E-27D7-46C1-B105-D28C20C83ED2}">
      <dgm:prSet phldrT="[Text]"/>
      <dgm:spPr/>
      <dgm:t>
        <a:bodyPr/>
        <a:lstStyle/>
        <a:p>
          <a:r>
            <a:rPr lang="en-US" noProof="0" dirty="0">
              <a:solidFill>
                <a:schemeClr val="tx1"/>
              </a:solidFill>
            </a:rPr>
            <a:t>0% - Grey &amp; 100% - Full sat</a:t>
          </a:r>
        </a:p>
      </dgm:t>
    </dgm:pt>
    <dgm:pt modelId="{FE89D0B9-B600-4BAA-B07D-6E1513D662FC}" type="parTrans" cxnId="{64AAC00A-6FF0-448D-B791-B3ED5D9748E4}">
      <dgm:prSet/>
      <dgm:spPr/>
      <dgm:t>
        <a:bodyPr/>
        <a:lstStyle/>
        <a:p>
          <a:endParaRPr lang="en-IN"/>
        </a:p>
      </dgm:t>
    </dgm:pt>
    <dgm:pt modelId="{64879692-0F0F-4EC5-8F0D-C6A19E2B3C31}" type="sibTrans" cxnId="{64AAC00A-6FF0-448D-B791-B3ED5D9748E4}">
      <dgm:prSet/>
      <dgm:spPr/>
      <dgm:t>
        <a:bodyPr/>
        <a:lstStyle/>
        <a:p>
          <a:endParaRPr lang="en-IN"/>
        </a:p>
      </dgm:t>
    </dgm:pt>
    <dgm:pt modelId="{57A9C898-F70A-4D3E-A5B4-441EDFE41422}">
      <dgm:prSet phldrT="[Text]"/>
      <dgm:spPr/>
      <dgm:t>
        <a:bodyPr/>
        <a:lstStyle/>
        <a:p>
          <a:r>
            <a:rPr lang="en-US" noProof="0" dirty="0"/>
            <a:t>Lightness</a:t>
          </a:r>
        </a:p>
      </dgm:t>
    </dgm:pt>
    <dgm:pt modelId="{C24921C3-1A1C-49EE-8BD5-35B615BF3075}" type="parTrans" cxnId="{DF828CFE-82BF-4D6A-8348-E4DE6559F1DD}">
      <dgm:prSet/>
      <dgm:spPr/>
      <dgm:t>
        <a:bodyPr/>
        <a:lstStyle/>
        <a:p>
          <a:endParaRPr lang="en-IN"/>
        </a:p>
      </dgm:t>
    </dgm:pt>
    <dgm:pt modelId="{665D54B9-BD8C-4040-B1AB-3DBD19ED86C4}" type="sibTrans" cxnId="{DF828CFE-82BF-4D6A-8348-E4DE6559F1DD}">
      <dgm:prSet/>
      <dgm:spPr/>
      <dgm:t>
        <a:bodyPr/>
        <a:lstStyle/>
        <a:p>
          <a:endParaRPr lang="en-IN"/>
        </a:p>
      </dgm:t>
    </dgm:pt>
    <dgm:pt modelId="{858EB4A3-9473-4781-8FC2-91AF0806C607}">
      <dgm:prSet phldrT="[Text]"/>
      <dgm:spPr/>
      <dgm:t>
        <a:bodyPr/>
        <a:lstStyle/>
        <a:p>
          <a:r>
            <a:rPr lang="en-US" noProof="0" dirty="0">
              <a:solidFill>
                <a:schemeClr val="tx1"/>
              </a:solidFill>
            </a:rPr>
            <a:t>The distance along the central axis corresponds to lightness</a:t>
          </a:r>
        </a:p>
      </dgm:t>
    </dgm:pt>
    <dgm:pt modelId="{8847D448-1F74-41A0-86D7-765E0707A001}" type="parTrans" cxnId="{84A02817-0BBB-486B-AABA-E8274F62E08D}">
      <dgm:prSet/>
      <dgm:spPr/>
      <dgm:t>
        <a:bodyPr/>
        <a:lstStyle/>
        <a:p>
          <a:endParaRPr lang="en-IN"/>
        </a:p>
      </dgm:t>
    </dgm:pt>
    <dgm:pt modelId="{C3F0EB22-2A59-4E37-8898-B8306743C222}" type="sibTrans" cxnId="{84A02817-0BBB-486B-AABA-E8274F62E08D}">
      <dgm:prSet/>
      <dgm:spPr/>
      <dgm:t>
        <a:bodyPr/>
        <a:lstStyle/>
        <a:p>
          <a:endParaRPr lang="en-IN"/>
        </a:p>
      </dgm:t>
    </dgm:pt>
    <dgm:pt modelId="{2C42A32B-FFE6-4531-B828-DBA8CC8DC222}">
      <dgm:prSet phldrT="[Text]"/>
      <dgm:spPr/>
      <dgm:t>
        <a:bodyPr/>
        <a:lstStyle/>
        <a:p>
          <a:r>
            <a:rPr lang="en-US" noProof="0" dirty="0">
              <a:solidFill>
                <a:schemeClr val="tx1"/>
              </a:solidFill>
            </a:rPr>
            <a:t>0% - Black &amp; 100% - White</a:t>
          </a:r>
        </a:p>
      </dgm:t>
    </dgm:pt>
    <dgm:pt modelId="{624E1814-DFAA-434A-8DF9-9C3CAABB751B}" type="parTrans" cxnId="{1F28F89B-9EA6-46E3-9CD7-1DA4CCE14741}">
      <dgm:prSet/>
      <dgm:spPr/>
      <dgm:t>
        <a:bodyPr/>
        <a:lstStyle/>
        <a:p>
          <a:endParaRPr lang="en-IN"/>
        </a:p>
      </dgm:t>
    </dgm:pt>
    <dgm:pt modelId="{62720713-E296-4919-BA1A-0630232B8CFC}" type="sibTrans" cxnId="{1F28F89B-9EA6-46E3-9CD7-1DA4CCE14741}">
      <dgm:prSet/>
      <dgm:spPr/>
      <dgm:t>
        <a:bodyPr/>
        <a:lstStyle/>
        <a:p>
          <a:endParaRPr lang="en-IN"/>
        </a:p>
      </dgm:t>
    </dgm:pt>
    <dgm:pt modelId="{51748C14-C188-4D8C-93DE-E77349A3890D}">
      <dgm:prSet phldrT="[Text]"/>
      <dgm:spPr/>
      <dgm:t>
        <a:bodyPr/>
        <a:lstStyle/>
        <a:p>
          <a:r>
            <a:rPr lang="en-US" noProof="0" dirty="0">
              <a:solidFill>
                <a:schemeClr val="tx1"/>
              </a:solidFill>
            </a:rPr>
            <a:t>Red = 0 = 360, </a:t>
          </a:r>
          <a:br>
            <a:rPr lang="en-US" noProof="0" dirty="0">
              <a:solidFill>
                <a:schemeClr val="tx1"/>
              </a:solidFill>
            </a:rPr>
          </a:br>
          <a:r>
            <a:rPr lang="en-US" noProof="0" dirty="0">
              <a:solidFill>
                <a:schemeClr val="tx1"/>
              </a:solidFill>
            </a:rPr>
            <a:t>Green = 120, </a:t>
          </a:r>
          <a:br>
            <a:rPr lang="en-US" noProof="0" dirty="0">
              <a:solidFill>
                <a:schemeClr val="tx1"/>
              </a:solidFill>
            </a:rPr>
          </a:br>
          <a:r>
            <a:rPr lang="en-US" noProof="0" dirty="0">
              <a:solidFill>
                <a:schemeClr val="tx1"/>
              </a:solidFill>
            </a:rPr>
            <a:t>Blue = 240</a:t>
          </a:r>
        </a:p>
      </dgm:t>
    </dgm:pt>
    <dgm:pt modelId="{694506B8-7225-46F8-AB7B-DB247E66484D}" type="parTrans" cxnId="{AAF98431-EF8F-4681-B191-5A8BA9FDA7CC}">
      <dgm:prSet/>
      <dgm:spPr/>
      <dgm:t>
        <a:bodyPr/>
        <a:lstStyle/>
        <a:p>
          <a:endParaRPr lang="en-IN"/>
        </a:p>
      </dgm:t>
    </dgm:pt>
    <dgm:pt modelId="{7A89D165-43BF-4FCA-BEC1-B2E69F5400F0}" type="sibTrans" cxnId="{AAF98431-EF8F-4681-B191-5A8BA9FDA7CC}">
      <dgm:prSet/>
      <dgm:spPr/>
      <dgm:t>
        <a:bodyPr/>
        <a:lstStyle/>
        <a:p>
          <a:endParaRPr lang="en-IN"/>
        </a:p>
      </dgm:t>
    </dgm:pt>
    <dgm:pt modelId="{48608DE4-8200-4143-80FC-4FDACC59B82C}" type="pres">
      <dgm:prSet presAssocID="{3BB3D3E2-26F3-4E4B-9056-02B4C053C4E0}" presName="theList" presStyleCnt="0">
        <dgm:presLayoutVars>
          <dgm:dir/>
          <dgm:animLvl val="lvl"/>
          <dgm:resizeHandles val="exact"/>
        </dgm:presLayoutVars>
      </dgm:prSet>
      <dgm:spPr/>
    </dgm:pt>
    <dgm:pt modelId="{90B81F31-0E9E-41B3-AB11-D16B134E5710}" type="pres">
      <dgm:prSet presAssocID="{99F38F7D-D450-4AED-9369-AD11B696789E}" presName="compNode" presStyleCnt="0"/>
      <dgm:spPr/>
    </dgm:pt>
    <dgm:pt modelId="{836D891B-C152-4340-A44E-8D6DB04370B7}" type="pres">
      <dgm:prSet presAssocID="{99F38F7D-D450-4AED-9369-AD11B696789E}" presName="aNode" presStyleLbl="bgShp" presStyleIdx="0" presStyleCnt="3"/>
      <dgm:spPr/>
    </dgm:pt>
    <dgm:pt modelId="{5C99AF1C-C002-436B-96CF-359745DA2F8F}" type="pres">
      <dgm:prSet presAssocID="{99F38F7D-D450-4AED-9369-AD11B696789E}" presName="textNode" presStyleLbl="bgShp" presStyleIdx="0" presStyleCnt="3"/>
      <dgm:spPr/>
    </dgm:pt>
    <dgm:pt modelId="{73B6FD24-CFEA-4755-AC8B-26CCC8AAB2FE}" type="pres">
      <dgm:prSet presAssocID="{99F38F7D-D450-4AED-9369-AD11B696789E}" presName="compChildNode" presStyleCnt="0"/>
      <dgm:spPr/>
    </dgm:pt>
    <dgm:pt modelId="{63E741FD-5AA2-417E-8706-1C7586A27ECA}" type="pres">
      <dgm:prSet presAssocID="{99F38F7D-D450-4AED-9369-AD11B696789E}" presName="theInnerList" presStyleCnt="0"/>
      <dgm:spPr/>
    </dgm:pt>
    <dgm:pt modelId="{F5625610-B4C1-4A43-A981-60015D4D857C}" type="pres">
      <dgm:prSet presAssocID="{F356EFD8-01BF-4A24-96BF-FF31BD5EFAD8}" presName="childNode" presStyleLbl="node1" presStyleIdx="0" presStyleCnt="6">
        <dgm:presLayoutVars>
          <dgm:bulletEnabled val="1"/>
        </dgm:presLayoutVars>
      </dgm:prSet>
      <dgm:spPr/>
    </dgm:pt>
    <dgm:pt modelId="{ACDDC80A-AE63-41DC-BD99-B653DF7F6EE3}" type="pres">
      <dgm:prSet presAssocID="{F356EFD8-01BF-4A24-96BF-FF31BD5EFAD8}" presName="aSpace2" presStyleCnt="0"/>
      <dgm:spPr/>
    </dgm:pt>
    <dgm:pt modelId="{19A007FC-3FDF-489C-A3A3-D90DBB44A6D2}" type="pres">
      <dgm:prSet presAssocID="{51748C14-C188-4D8C-93DE-E77349A3890D}" presName="childNode" presStyleLbl="node1" presStyleIdx="1" presStyleCnt="6">
        <dgm:presLayoutVars>
          <dgm:bulletEnabled val="1"/>
        </dgm:presLayoutVars>
      </dgm:prSet>
      <dgm:spPr/>
    </dgm:pt>
    <dgm:pt modelId="{53EC5F77-6DAC-4DB1-BCBE-D2C38D6802C9}" type="pres">
      <dgm:prSet presAssocID="{99F38F7D-D450-4AED-9369-AD11B696789E}" presName="aSpace" presStyleCnt="0"/>
      <dgm:spPr/>
    </dgm:pt>
    <dgm:pt modelId="{62DCD865-9F06-49C3-8D02-57B943623B0F}" type="pres">
      <dgm:prSet presAssocID="{18CC3659-F0CD-4681-8A4B-BE9E1D606ED5}" presName="compNode" presStyleCnt="0"/>
      <dgm:spPr/>
    </dgm:pt>
    <dgm:pt modelId="{08BF44DC-ACE7-48F4-A561-C74D0DB46AB9}" type="pres">
      <dgm:prSet presAssocID="{18CC3659-F0CD-4681-8A4B-BE9E1D606ED5}" presName="aNode" presStyleLbl="bgShp" presStyleIdx="1" presStyleCnt="3"/>
      <dgm:spPr/>
    </dgm:pt>
    <dgm:pt modelId="{F4C67C27-BF57-466C-9B12-CD66BF7B7A01}" type="pres">
      <dgm:prSet presAssocID="{18CC3659-F0CD-4681-8A4B-BE9E1D606ED5}" presName="textNode" presStyleLbl="bgShp" presStyleIdx="1" presStyleCnt="3"/>
      <dgm:spPr/>
    </dgm:pt>
    <dgm:pt modelId="{0CE4FA20-C4E5-4644-8783-0790AB5BD37B}" type="pres">
      <dgm:prSet presAssocID="{18CC3659-F0CD-4681-8A4B-BE9E1D606ED5}" presName="compChildNode" presStyleCnt="0"/>
      <dgm:spPr/>
    </dgm:pt>
    <dgm:pt modelId="{5CE4727E-7813-4F13-AB0B-C73EF16FA569}" type="pres">
      <dgm:prSet presAssocID="{18CC3659-F0CD-4681-8A4B-BE9E1D606ED5}" presName="theInnerList" presStyleCnt="0"/>
      <dgm:spPr/>
    </dgm:pt>
    <dgm:pt modelId="{BA56DCD4-E11C-4BB2-9CFB-237F1C7928CE}" type="pres">
      <dgm:prSet presAssocID="{D363406C-0C30-4CC5-8400-647A5C1D8ED5}" presName="childNode" presStyleLbl="node1" presStyleIdx="2" presStyleCnt="6">
        <dgm:presLayoutVars>
          <dgm:bulletEnabled val="1"/>
        </dgm:presLayoutVars>
      </dgm:prSet>
      <dgm:spPr/>
    </dgm:pt>
    <dgm:pt modelId="{1191582A-ED5E-4A7B-8526-4ACEF9F54332}" type="pres">
      <dgm:prSet presAssocID="{D363406C-0C30-4CC5-8400-647A5C1D8ED5}" presName="aSpace2" presStyleCnt="0"/>
      <dgm:spPr/>
    </dgm:pt>
    <dgm:pt modelId="{D50DA7E3-47AE-4546-ABC2-435AEA5D5C91}" type="pres">
      <dgm:prSet presAssocID="{3404297E-27D7-46C1-B105-D28C20C83ED2}" presName="childNode" presStyleLbl="node1" presStyleIdx="3" presStyleCnt="6">
        <dgm:presLayoutVars>
          <dgm:bulletEnabled val="1"/>
        </dgm:presLayoutVars>
      </dgm:prSet>
      <dgm:spPr/>
    </dgm:pt>
    <dgm:pt modelId="{D94F3765-B7B1-45C7-B9A5-F2BEC5357653}" type="pres">
      <dgm:prSet presAssocID="{18CC3659-F0CD-4681-8A4B-BE9E1D606ED5}" presName="aSpace" presStyleCnt="0"/>
      <dgm:spPr/>
    </dgm:pt>
    <dgm:pt modelId="{5949B8BB-E718-477B-A00B-703550E767DF}" type="pres">
      <dgm:prSet presAssocID="{57A9C898-F70A-4D3E-A5B4-441EDFE41422}" presName="compNode" presStyleCnt="0"/>
      <dgm:spPr/>
    </dgm:pt>
    <dgm:pt modelId="{0A66FC34-2BD9-4B87-804E-8764DAA9345E}" type="pres">
      <dgm:prSet presAssocID="{57A9C898-F70A-4D3E-A5B4-441EDFE41422}" presName="aNode" presStyleLbl="bgShp" presStyleIdx="2" presStyleCnt="3" custLinFactNeighborY="-198"/>
      <dgm:spPr/>
    </dgm:pt>
    <dgm:pt modelId="{257B14B6-2EFE-4C2D-B29B-184D1FCA20DA}" type="pres">
      <dgm:prSet presAssocID="{57A9C898-F70A-4D3E-A5B4-441EDFE41422}" presName="textNode" presStyleLbl="bgShp" presStyleIdx="2" presStyleCnt="3"/>
      <dgm:spPr/>
    </dgm:pt>
    <dgm:pt modelId="{40389765-A58C-4DDF-B441-3FC2BC1ACA36}" type="pres">
      <dgm:prSet presAssocID="{57A9C898-F70A-4D3E-A5B4-441EDFE41422}" presName="compChildNode" presStyleCnt="0"/>
      <dgm:spPr/>
    </dgm:pt>
    <dgm:pt modelId="{20E91EA2-E465-4546-A557-D8AFB8680CE0}" type="pres">
      <dgm:prSet presAssocID="{57A9C898-F70A-4D3E-A5B4-441EDFE41422}" presName="theInnerList" presStyleCnt="0"/>
      <dgm:spPr/>
    </dgm:pt>
    <dgm:pt modelId="{CF4E6354-9F28-4CA4-AC76-3064F58E9F98}" type="pres">
      <dgm:prSet presAssocID="{858EB4A3-9473-4781-8FC2-91AF0806C607}" presName="childNode" presStyleLbl="node1" presStyleIdx="4" presStyleCnt="6">
        <dgm:presLayoutVars>
          <dgm:bulletEnabled val="1"/>
        </dgm:presLayoutVars>
      </dgm:prSet>
      <dgm:spPr/>
    </dgm:pt>
    <dgm:pt modelId="{7B23E6AE-7632-4F2E-92DC-E773C12729AE}" type="pres">
      <dgm:prSet presAssocID="{858EB4A3-9473-4781-8FC2-91AF0806C607}" presName="aSpace2" presStyleCnt="0"/>
      <dgm:spPr/>
    </dgm:pt>
    <dgm:pt modelId="{4C1D8478-A170-461C-8958-376BFDEB8703}" type="pres">
      <dgm:prSet presAssocID="{2C42A32B-FFE6-4531-B828-DBA8CC8DC222}" presName="childNode" presStyleLbl="node1" presStyleIdx="5" presStyleCnt="6">
        <dgm:presLayoutVars>
          <dgm:bulletEnabled val="1"/>
        </dgm:presLayoutVars>
      </dgm:prSet>
      <dgm:spPr/>
    </dgm:pt>
  </dgm:ptLst>
  <dgm:cxnLst>
    <dgm:cxn modelId="{64AAC00A-6FF0-448D-B791-B3ED5D9748E4}" srcId="{18CC3659-F0CD-4681-8A4B-BE9E1D606ED5}" destId="{3404297E-27D7-46C1-B105-D28C20C83ED2}" srcOrd="1" destOrd="0" parTransId="{FE89D0B9-B600-4BAA-B07D-6E1513D662FC}" sibTransId="{64879692-0F0F-4EC5-8F0D-C6A19E2B3C31}"/>
    <dgm:cxn modelId="{9748BB10-C3A5-4B11-8D3C-39C690426734}" type="presOf" srcId="{3404297E-27D7-46C1-B105-D28C20C83ED2}" destId="{D50DA7E3-47AE-4546-ABC2-435AEA5D5C91}" srcOrd="0" destOrd="0" presId="urn:microsoft.com/office/officeart/2005/8/layout/lProcess2"/>
    <dgm:cxn modelId="{84A02817-0BBB-486B-AABA-E8274F62E08D}" srcId="{57A9C898-F70A-4D3E-A5B4-441EDFE41422}" destId="{858EB4A3-9473-4781-8FC2-91AF0806C607}" srcOrd="0" destOrd="0" parTransId="{8847D448-1F74-41A0-86D7-765E0707A001}" sibTransId="{C3F0EB22-2A59-4E37-8898-B8306743C222}"/>
    <dgm:cxn modelId="{D4B5B51D-0658-42C3-93B7-288BEE1EAC81}" type="presOf" srcId="{99F38F7D-D450-4AED-9369-AD11B696789E}" destId="{5C99AF1C-C002-436B-96CF-359745DA2F8F}" srcOrd="1" destOrd="0" presId="urn:microsoft.com/office/officeart/2005/8/layout/lProcess2"/>
    <dgm:cxn modelId="{DAE2D92A-443A-4446-9703-4CA61E17C11A}" type="presOf" srcId="{D363406C-0C30-4CC5-8400-647A5C1D8ED5}" destId="{BA56DCD4-E11C-4BB2-9CFB-237F1C7928CE}" srcOrd="0" destOrd="0" presId="urn:microsoft.com/office/officeart/2005/8/layout/lProcess2"/>
    <dgm:cxn modelId="{AAF98431-EF8F-4681-B191-5A8BA9FDA7CC}" srcId="{99F38F7D-D450-4AED-9369-AD11B696789E}" destId="{51748C14-C188-4D8C-93DE-E77349A3890D}" srcOrd="1" destOrd="0" parTransId="{694506B8-7225-46F8-AB7B-DB247E66484D}" sibTransId="{7A89D165-43BF-4FCA-BEC1-B2E69F5400F0}"/>
    <dgm:cxn modelId="{F52D283B-6632-4534-8CEC-05633FBA0FC8}" srcId="{3BB3D3E2-26F3-4E4B-9056-02B4C053C4E0}" destId="{99F38F7D-D450-4AED-9369-AD11B696789E}" srcOrd="0" destOrd="0" parTransId="{78D7EAAA-2939-4D73-946E-3F012CFDB136}" sibTransId="{59C5B1D3-E446-440D-A2D7-33031365BE24}"/>
    <dgm:cxn modelId="{82B86266-BD7E-4CD4-9469-93986D39163E}" type="presOf" srcId="{3BB3D3E2-26F3-4E4B-9056-02B4C053C4E0}" destId="{48608DE4-8200-4143-80FC-4FDACC59B82C}" srcOrd="0" destOrd="0" presId="urn:microsoft.com/office/officeart/2005/8/layout/lProcess2"/>
    <dgm:cxn modelId="{BCA1108A-4873-4510-B376-42489DA6FB70}" srcId="{18CC3659-F0CD-4681-8A4B-BE9E1D606ED5}" destId="{D363406C-0C30-4CC5-8400-647A5C1D8ED5}" srcOrd="0" destOrd="0" parTransId="{BFF4E4B5-544A-4168-909F-6055AE82D245}" sibTransId="{D071C245-BF7A-4D47-AB6E-0302A5FACF1B}"/>
    <dgm:cxn modelId="{4D78F18D-FCD7-4DBA-8A9E-B5BD34911207}" type="presOf" srcId="{57A9C898-F70A-4D3E-A5B4-441EDFE41422}" destId="{257B14B6-2EFE-4C2D-B29B-184D1FCA20DA}" srcOrd="1" destOrd="0" presId="urn:microsoft.com/office/officeart/2005/8/layout/lProcess2"/>
    <dgm:cxn modelId="{31625498-F284-48A9-A2A5-8D7271B32D52}" srcId="{99F38F7D-D450-4AED-9369-AD11B696789E}" destId="{F356EFD8-01BF-4A24-96BF-FF31BD5EFAD8}" srcOrd="0" destOrd="0" parTransId="{9270AFAA-7E05-42B9-93C2-90BDA4AC3CF1}" sibTransId="{58FC0820-3339-4316-BDB4-9E3C5F7C07D6}"/>
    <dgm:cxn modelId="{1F28F89B-9EA6-46E3-9CD7-1DA4CCE14741}" srcId="{57A9C898-F70A-4D3E-A5B4-441EDFE41422}" destId="{2C42A32B-FFE6-4531-B828-DBA8CC8DC222}" srcOrd="1" destOrd="0" parTransId="{624E1814-DFAA-434A-8DF9-9C3CAABB751B}" sibTransId="{62720713-E296-4919-BA1A-0630232B8CFC}"/>
    <dgm:cxn modelId="{4BAD31A4-79F4-4030-98CE-602D934FF6A7}" type="presOf" srcId="{F356EFD8-01BF-4A24-96BF-FF31BD5EFAD8}" destId="{F5625610-B4C1-4A43-A981-60015D4D857C}" srcOrd="0" destOrd="0" presId="urn:microsoft.com/office/officeart/2005/8/layout/lProcess2"/>
    <dgm:cxn modelId="{787E90AA-A24F-4228-84C3-819CDC268CAD}" type="presOf" srcId="{99F38F7D-D450-4AED-9369-AD11B696789E}" destId="{836D891B-C152-4340-A44E-8D6DB04370B7}" srcOrd="0" destOrd="0" presId="urn:microsoft.com/office/officeart/2005/8/layout/lProcess2"/>
    <dgm:cxn modelId="{0EE798B0-9C70-4AB7-9C4C-1CEAE0E378A2}" type="presOf" srcId="{18CC3659-F0CD-4681-8A4B-BE9E1D606ED5}" destId="{F4C67C27-BF57-466C-9B12-CD66BF7B7A01}" srcOrd="1" destOrd="0" presId="urn:microsoft.com/office/officeart/2005/8/layout/lProcess2"/>
    <dgm:cxn modelId="{BD3C27B1-DA2C-4CE8-B0AE-491810C1EE3B}" type="presOf" srcId="{2C42A32B-FFE6-4531-B828-DBA8CC8DC222}" destId="{4C1D8478-A170-461C-8958-376BFDEB8703}" srcOrd="0" destOrd="0" presId="urn:microsoft.com/office/officeart/2005/8/layout/lProcess2"/>
    <dgm:cxn modelId="{FFD6B1C5-EED3-4EA8-94B2-FE2C2B20672F}" srcId="{3BB3D3E2-26F3-4E4B-9056-02B4C053C4E0}" destId="{18CC3659-F0CD-4681-8A4B-BE9E1D606ED5}" srcOrd="1" destOrd="0" parTransId="{106F41D9-43FB-4194-A1F1-443E1E563726}" sibTransId="{D89EA429-EC3C-431A-873B-836E934C7CAC}"/>
    <dgm:cxn modelId="{81C5F3D4-59CE-4709-AF72-C87CFC9225E0}" type="presOf" srcId="{51748C14-C188-4D8C-93DE-E77349A3890D}" destId="{19A007FC-3FDF-489C-A3A3-D90DBB44A6D2}" srcOrd="0" destOrd="0" presId="urn:microsoft.com/office/officeart/2005/8/layout/lProcess2"/>
    <dgm:cxn modelId="{39A20ED7-C35A-4A3D-84FF-7AF81EA80DBE}" type="presOf" srcId="{18CC3659-F0CD-4681-8A4B-BE9E1D606ED5}" destId="{08BF44DC-ACE7-48F4-A561-C74D0DB46AB9}" srcOrd="0" destOrd="0" presId="urn:microsoft.com/office/officeart/2005/8/layout/lProcess2"/>
    <dgm:cxn modelId="{8C693EE4-2484-4763-AA35-1231D8BB6BA7}" type="presOf" srcId="{57A9C898-F70A-4D3E-A5B4-441EDFE41422}" destId="{0A66FC34-2BD9-4B87-804E-8764DAA9345E}" srcOrd="0" destOrd="0" presId="urn:microsoft.com/office/officeart/2005/8/layout/lProcess2"/>
    <dgm:cxn modelId="{DF828CFE-82BF-4D6A-8348-E4DE6559F1DD}" srcId="{3BB3D3E2-26F3-4E4B-9056-02B4C053C4E0}" destId="{57A9C898-F70A-4D3E-A5B4-441EDFE41422}" srcOrd="2" destOrd="0" parTransId="{C24921C3-1A1C-49EE-8BD5-35B615BF3075}" sibTransId="{665D54B9-BD8C-4040-B1AB-3DBD19ED86C4}"/>
    <dgm:cxn modelId="{C40ECDFF-C198-428D-9122-F54582BB36DC}" type="presOf" srcId="{858EB4A3-9473-4781-8FC2-91AF0806C607}" destId="{CF4E6354-9F28-4CA4-AC76-3064F58E9F98}" srcOrd="0" destOrd="0" presId="urn:microsoft.com/office/officeart/2005/8/layout/lProcess2"/>
    <dgm:cxn modelId="{DA42C259-29F1-4E83-B641-21B25F2B3050}" type="presParOf" srcId="{48608DE4-8200-4143-80FC-4FDACC59B82C}" destId="{90B81F31-0E9E-41B3-AB11-D16B134E5710}" srcOrd="0" destOrd="0" presId="urn:microsoft.com/office/officeart/2005/8/layout/lProcess2"/>
    <dgm:cxn modelId="{7FC90930-9F54-48BA-AE63-9D05FC5DBC57}" type="presParOf" srcId="{90B81F31-0E9E-41B3-AB11-D16B134E5710}" destId="{836D891B-C152-4340-A44E-8D6DB04370B7}" srcOrd="0" destOrd="0" presId="urn:microsoft.com/office/officeart/2005/8/layout/lProcess2"/>
    <dgm:cxn modelId="{20864860-227F-4F93-81FB-4959A6E4E9C9}" type="presParOf" srcId="{90B81F31-0E9E-41B3-AB11-D16B134E5710}" destId="{5C99AF1C-C002-436B-96CF-359745DA2F8F}" srcOrd="1" destOrd="0" presId="urn:microsoft.com/office/officeart/2005/8/layout/lProcess2"/>
    <dgm:cxn modelId="{1AE9E58C-DB6C-468D-9D7A-A229FD6C5E51}" type="presParOf" srcId="{90B81F31-0E9E-41B3-AB11-D16B134E5710}" destId="{73B6FD24-CFEA-4755-AC8B-26CCC8AAB2FE}" srcOrd="2" destOrd="0" presId="urn:microsoft.com/office/officeart/2005/8/layout/lProcess2"/>
    <dgm:cxn modelId="{B39A5124-FD84-4F07-9072-8037F788E983}" type="presParOf" srcId="{73B6FD24-CFEA-4755-AC8B-26CCC8AAB2FE}" destId="{63E741FD-5AA2-417E-8706-1C7586A27ECA}" srcOrd="0" destOrd="0" presId="urn:microsoft.com/office/officeart/2005/8/layout/lProcess2"/>
    <dgm:cxn modelId="{EB81C605-83E2-40EE-8B9B-DA0491F313AE}" type="presParOf" srcId="{63E741FD-5AA2-417E-8706-1C7586A27ECA}" destId="{F5625610-B4C1-4A43-A981-60015D4D857C}" srcOrd="0" destOrd="0" presId="urn:microsoft.com/office/officeart/2005/8/layout/lProcess2"/>
    <dgm:cxn modelId="{F1F7411D-3E75-40E7-A4AA-2AA1A821F081}" type="presParOf" srcId="{63E741FD-5AA2-417E-8706-1C7586A27ECA}" destId="{ACDDC80A-AE63-41DC-BD99-B653DF7F6EE3}" srcOrd="1" destOrd="0" presId="urn:microsoft.com/office/officeart/2005/8/layout/lProcess2"/>
    <dgm:cxn modelId="{877ECD93-B722-43C4-925C-EA5CA8E8A609}" type="presParOf" srcId="{63E741FD-5AA2-417E-8706-1C7586A27ECA}" destId="{19A007FC-3FDF-489C-A3A3-D90DBB44A6D2}" srcOrd="2" destOrd="0" presId="urn:microsoft.com/office/officeart/2005/8/layout/lProcess2"/>
    <dgm:cxn modelId="{A67031DC-35AE-4169-984F-42358E80070A}" type="presParOf" srcId="{48608DE4-8200-4143-80FC-4FDACC59B82C}" destId="{53EC5F77-6DAC-4DB1-BCBE-D2C38D6802C9}" srcOrd="1" destOrd="0" presId="urn:microsoft.com/office/officeart/2005/8/layout/lProcess2"/>
    <dgm:cxn modelId="{3FF1C666-AA11-4281-B2BF-F56CA2D3FA01}" type="presParOf" srcId="{48608DE4-8200-4143-80FC-4FDACC59B82C}" destId="{62DCD865-9F06-49C3-8D02-57B943623B0F}" srcOrd="2" destOrd="0" presId="urn:microsoft.com/office/officeart/2005/8/layout/lProcess2"/>
    <dgm:cxn modelId="{7D71A152-0387-4518-9D29-DE4203965127}" type="presParOf" srcId="{62DCD865-9F06-49C3-8D02-57B943623B0F}" destId="{08BF44DC-ACE7-48F4-A561-C74D0DB46AB9}" srcOrd="0" destOrd="0" presId="urn:microsoft.com/office/officeart/2005/8/layout/lProcess2"/>
    <dgm:cxn modelId="{31F01F77-CC9F-48C9-9560-7382C90C09BB}" type="presParOf" srcId="{62DCD865-9F06-49C3-8D02-57B943623B0F}" destId="{F4C67C27-BF57-466C-9B12-CD66BF7B7A01}" srcOrd="1" destOrd="0" presId="urn:microsoft.com/office/officeart/2005/8/layout/lProcess2"/>
    <dgm:cxn modelId="{DDD2C419-8E83-4406-A307-2A902FCD4841}" type="presParOf" srcId="{62DCD865-9F06-49C3-8D02-57B943623B0F}" destId="{0CE4FA20-C4E5-4644-8783-0790AB5BD37B}" srcOrd="2" destOrd="0" presId="urn:microsoft.com/office/officeart/2005/8/layout/lProcess2"/>
    <dgm:cxn modelId="{24A06CC4-4727-4032-B4D8-C7AAA85B61DE}" type="presParOf" srcId="{0CE4FA20-C4E5-4644-8783-0790AB5BD37B}" destId="{5CE4727E-7813-4F13-AB0B-C73EF16FA569}" srcOrd="0" destOrd="0" presId="urn:microsoft.com/office/officeart/2005/8/layout/lProcess2"/>
    <dgm:cxn modelId="{CDDD10F2-937B-48E1-A525-396B2E7DC53D}" type="presParOf" srcId="{5CE4727E-7813-4F13-AB0B-C73EF16FA569}" destId="{BA56DCD4-E11C-4BB2-9CFB-237F1C7928CE}" srcOrd="0" destOrd="0" presId="urn:microsoft.com/office/officeart/2005/8/layout/lProcess2"/>
    <dgm:cxn modelId="{E6077FE7-8803-4263-9CE3-641FFB4D010C}" type="presParOf" srcId="{5CE4727E-7813-4F13-AB0B-C73EF16FA569}" destId="{1191582A-ED5E-4A7B-8526-4ACEF9F54332}" srcOrd="1" destOrd="0" presId="urn:microsoft.com/office/officeart/2005/8/layout/lProcess2"/>
    <dgm:cxn modelId="{EA5FE89B-E2C0-41CF-885D-604C6FD3ADDA}" type="presParOf" srcId="{5CE4727E-7813-4F13-AB0B-C73EF16FA569}" destId="{D50DA7E3-47AE-4546-ABC2-435AEA5D5C91}" srcOrd="2" destOrd="0" presId="urn:microsoft.com/office/officeart/2005/8/layout/lProcess2"/>
    <dgm:cxn modelId="{F15B7DDF-0E46-49F7-92DE-CCC499EEB906}" type="presParOf" srcId="{48608DE4-8200-4143-80FC-4FDACC59B82C}" destId="{D94F3765-B7B1-45C7-B9A5-F2BEC5357653}" srcOrd="3" destOrd="0" presId="urn:microsoft.com/office/officeart/2005/8/layout/lProcess2"/>
    <dgm:cxn modelId="{A193CC0E-411E-4000-8503-5CE5F1B71BB6}" type="presParOf" srcId="{48608DE4-8200-4143-80FC-4FDACC59B82C}" destId="{5949B8BB-E718-477B-A00B-703550E767DF}" srcOrd="4" destOrd="0" presId="urn:microsoft.com/office/officeart/2005/8/layout/lProcess2"/>
    <dgm:cxn modelId="{3350B405-C51F-460E-BF23-9945A93CE869}" type="presParOf" srcId="{5949B8BB-E718-477B-A00B-703550E767DF}" destId="{0A66FC34-2BD9-4B87-804E-8764DAA9345E}" srcOrd="0" destOrd="0" presId="urn:microsoft.com/office/officeart/2005/8/layout/lProcess2"/>
    <dgm:cxn modelId="{FFD7ED01-0AD0-4E6D-AFE7-A34700776936}" type="presParOf" srcId="{5949B8BB-E718-477B-A00B-703550E767DF}" destId="{257B14B6-2EFE-4C2D-B29B-184D1FCA20DA}" srcOrd="1" destOrd="0" presId="urn:microsoft.com/office/officeart/2005/8/layout/lProcess2"/>
    <dgm:cxn modelId="{63C42959-D38F-4735-B87F-05E34E48453E}" type="presParOf" srcId="{5949B8BB-E718-477B-A00B-703550E767DF}" destId="{40389765-A58C-4DDF-B441-3FC2BC1ACA36}" srcOrd="2" destOrd="0" presId="urn:microsoft.com/office/officeart/2005/8/layout/lProcess2"/>
    <dgm:cxn modelId="{76ACD9DD-B2E3-4B1C-B3AA-EAAC8A2EE0A2}" type="presParOf" srcId="{40389765-A58C-4DDF-B441-3FC2BC1ACA36}" destId="{20E91EA2-E465-4546-A557-D8AFB8680CE0}" srcOrd="0" destOrd="0" presId="urn:microsoft.com/office/officeart/2005/8/layout/lProcess2"/>
    <dgm:cxn modelId="{2DC02E5F-20DB-42BA-852A-120413215637}" type="presParOf" srcId="{20E91EA2-E465-4546-A557-D8AFB8680CE0}" destId="{CF4E6354-9F28-4CA4-AC76-3064F58E9F98}" srcOrd="0" destOrd="0" presId="urn:microsoft.com/office/officeart/2005/8/layout/lProcess2"/>
    <dgm:cxn modelId="{2610A585-C20E-4F51-A158-CC8779A20460}" type="presParOf" srcId="{20E91EA2-E465-4546-A557-D8AFB8680CE0}" destId="{7B23E6AE-7632-4F2E-92DC-E773C12729AE}" srcOrd="1" destOrd="0" presId="urn:microsoft.com/office/officeart/2005/8/layout/lProcess2"/>
    <dgm:cxn modelId="{142D6D12-496B-4869-A364-4F0EF0912D31}" type="presParOf" srcId="{20E91EA2-E465-4546-A557-D8AFB8680CE0}" destId="{4C1D8478-A170-461C-8958-376BFDEB8703}"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D04F7A3-F3F0-44C1-B301-58A7F5087E60}" type="doc">
      <dgm:prSet loTypeId="urn:microsoft.com/office/officeart/2009/3/layout/OpposingIdeas" loCatId="relationship" qsTypeId="urn:microsoft.com/office/officeart/2005/8/quickstyle/3d1" qsCatId="3D" csTypeId="urn:microsoft.com/office/officeart/2005/8/colors/accent1_2" csCatId="accent1" phldr="1"/>
      <dgm:spPr/>
      <dgm:t>
        <a:bodyPr/>
        <a:lstStyle/>
        <a:p>
          <a:endParaRPr lang="en-IN"/>
        </a:p>
      </dgm:t>
    </dgm:pt>
    <dgm:pt modelId="{7E038948-D3FC-4D9A-9415-C12249845859}">
      <dgm:prSet phldrT="[Text]"/>
      <dgm:spPr/>
      <dgm:t>
        <a:bodyPr/>
        <a:lstStyle/>
        <a:p>
          <a:r>
            <a:rPr lang="en-US" noProof="0" dirty="0"/>
            <a:t>Advantages</a:t>
          </a:r>
        </a:p>
      </dgm:t>
    </dgm:pt>
    <dgm:pt modelId="{91321BEA-9C7F-4DE0-8C5C-426183E205D1}" type="parTrans" cxnId="{090C7847-5A70-44EC-96E8-5C6FBA163D79}">
      <dgm:prSet/>
      <dgm:spPr/>
      <dgm:t>
        <a:bodyPr/>
        <a:lstStyle/>
        <a:p>
          <a:endParaRPr lang="en-IN"/>
        </a:p>
      </dgm:t>
    </dgm:pt>
    <dgm:pt modelId="{6E97A5C5-7CDC-4C73-A595-BD83CF009C52}" type="sibTrans" cxnId="{090C7847-5A70-44EC-96E8-5C6FBA163D79}">
      <dgm:prSet/>
      <dgm:spPr/>
      <dgm:t>
        <a:bodyPr/>
        <a:lstStyle/>
        <a:p>
          <a:endParaRPr lang="en-IN"/>
        </a:p>
      </dgm:t>
    </dgm:pt>
    <dgm:pt modelId="{D3D28BEE-E923-4B29-A70A-30B0F777160E}">
      <dgm:prSet phldrT="[Text]" custT="1"/>
      <dgm:spPr/>
      <dgm:t>
        <a:bodyPr/>
        <a:lstStyle/>
        <a:p>
          <a:pPr>
            <a:buFont typeface="Arial" panose="020B0604020202020204" pitchFamily="34" charset="0"/>
            <a:buChar char="•"/>
          </a:pPr>
          <a:r>
            <a:rPr lang="en-US" sz="2000" noProof="0" dirty="0"/>
            <a:t>East to understand color-wise</a:t>
          </a:r>
        </a:p>
        <a:p>
          <a:pPr>
            <a:buFont typeface="Arial" panose="020B0604020202020204" pitchFamily="34" charset="0"/>
            <a:buChar char="•"/>
          </a:pPr>
          <a:endParaRPr lang="en-US" sz="2000" noProof="0" dirty="0"/>
        </a:p>
        <a:p>
          <a:pPr>
            <a:buFont typeface="Arial" panose="020B0604020202020204" pitchFamily="34" charset="0"/>
            <a:buChar char="•"/>
          </a:pPr>
          <a:endParaRPr lang="en-US" sz="2000" noProof="0" dirty="0"/>
        </a:p>
        <a:p>
          <a:pPr>
            <a:buFont typeface="Arial" panose="020B0604020202020204" pitchFamily="34" charset="0"/>
            <a:buChar char="•"/>
          </a:pPr>
          <a:r>
            <a:rPr lang="en-US" sz="2000" noProof="0" dirty="0"/>
            <a:t>More intuitive that RGB</a:t>
          </a:r>
        </a:p>
        <a:p>
          <a:pPr>
            <a:buFont typeface="Arial" panose="020B0604020202020204" pitchFamily="34" charset="0"/>
            <a:buChar char="•"/>
          </a:pPr>
          <a:endParaRPr lang="en-US" sz="2000" noProof="0" dirty="0"/>
        </a:p>
        <a:p>
          <a:pPr>
            <a:buFont typeface="Arial" panose="020B0604020202020204" pitchFamily="34" charset="0"/>
            <a:buChar char="•"/>
          </a:pPr>
          <a:endParaRPr lang="en-US" sz="2000" noProof="0" dirty="0"/>
        </a:p>
        <a:p>
          <a:pPr>
            <a:buFont typeface="Arial" panose="020B0604020202020204" pitchFamily="34" charset="0"/>
            <a:buChar char="•"/>
          </a:pPr>
          <a:r>
            <a:rPr lang="en-US" sz="2000" noProof="0" dirty="0"/>
            <a:t>Great for adjusting brightness or tint</a:t>
          </a:r>
        </a:p>
        <a:p>
          <a:pPr>
            <a:buFont typeface="Arial" panose="020B0604020202020204" pitchFamily="34" charset="0"/>
            <a:buChar char="•"/>
          </a:pPr>
          <a:endParaRPr lang="en-US" sz="2000" noProof="0" dirty="0"/>
        </a:p>
        <a:p>
          <a:pPr>
            <a:buFont typeface="Arial" panose="020B0604020202020204" pitchFamily="34" charset="0"/>
            <a:buChar char="•"/>
          </a:pPr>
          <a:r>
            <a:rPr lang="en-US" sz="2000" noProof="0" dirty="0"/>
            <a:t>Helpful in design &amp; theming</a:t>
          </a:r>
        </a:p>
      </dgm:t>
    </dgm:pt>
    <dgm:pt modelId="{04E8DE7E-C4B4-4AAC-8324-333B01944CB4}" type="parTrans" cxnId="{2CFDD940-6ECA-45F5-875D-7F5724B83C18}">
      <dgm:prSet/>
      <dgm:spPr/>
      <dgm:t>
        <a:bodyPr/>
        <a:lstStyle/>
        <a:p>
          <a:endParaRPr lang="en-IN"/>
        </a:p>
      </dgm:t>
    </dgm:pt>
    <dgm:pt modelId="{774ABE5C-B7FE-4A46-964D-2FE2AFA84AC6}" type="sibTrans" cxnId="{2CFDD940-6ECA-45F5-875D-7F5724B83C18}">
      <dgm:prSet/>
      <dgm:spPr/>
      <dgm:t>
        <a:bodyPr/>
        <a:lstStyle/>
        <a:p>
          <a:endParaRPr lang="en-IN"/>
        </a:p>
      </dgm:t>
    </dgm:pt>
    <dgm:pt modelId="{C08FB836-5DE9-42C3-88DF-FED22B19ECCF}">
      <dgm:prSet phldrT="[Text]"/>
      <dgm:spPr/>
      <dgm:t>
        <a:bodyPr/>
        <a:lstStyle/>
        <a:p>
          <a:r>
            <a:rPr lang="en-US" noProof="0" dirty="0"/>
            <a:t>Disadvantages</a:t>
          </a:r>
        </a:p>
      </dgm:t>
    </dgm:pt>
    <dgm:pt modelId="{F5BBF7DA-0EFB-41F6-A6B9-282AED8965A0}" type="parTrans" cxnId="{3786C3CB-8A62-438C-ADCF-E9DE31378F71}">
      <dgm:prSet/>
      <dgm:spPr/>
      <dgm:t>
        <a:bodyPr/>
        <a:lstStyle/>
        <a:p>
          <a:endParaRPr lang="en-IN"/>
        </a:p>
      </dgm:t>
    </dgm:pt>
    <dgm:pt modelId="{603E9702-6381-46BD-B454-C566C4D32FC6}" type="sibTrans" cxnId="{3786C3CB-8A62-438C-ADCF-E9DE31378F71}">
      <dgm:prSet/>
      <dgm:spPr/>
      <dgm:t>
        <a:bodyPr/>
        <a:lstStyle/>
        <a:p>
          <a:endParaRPr lang="en-IN"/>
        </a:p>
      </dgm:t>
    </dgm:pt>
    <dgm:pt modelId="{AC3EFEA9-A016-483C-966D-5008490FCCB5}">
      <dgm:prSet phldrT="[Text]" custT="1"/>
      <dgm:spPr/>
      <dgm:t>
        <a:bodyPr/>
        <a:lstStyle/>
        <a:p>
          <a:r>
            <a:rPr lang="en-US" sz="2000" noProof="0" dirty="0"/>
            <a:t>Not widely supported in older tools</a:t>
          </a:r>
        </a:p>
        <a:p>
          <a:endParaRPr lang="en-US" sz="2000" noProof="0" dirty="0"/>
        </a:p>
        <a:p>
          <a:r>
            <a:rPr lang="en-US" sz="2000" noProof="0" dirty="0"/>
            <a:t>Can be harder to compute precisely</a:t>
          </a:r>
        </a:p>
        <a:p>
          <a:endParaRPr lang="en-US" sz="2000" noProof="0" dirty="0"/>
        </a:p>
        <a:p>
          <a:r>
            <a:rPr lang="en-US" sz="2000" noProof="0" dirty="0"/>
            <a:t>Less precise for real-world color mixing</a:t>
          </a:r>
        </a:p>
        <a:p>
          <a:endParaRPr lang="en-US" sz="2000" noProof="0" dirty="0"/>
        </a:p>
        <a:p>
          <a:r>
            <a:rPr lang="en-US" sz="2000" noProof="0" dirty="0"/>
            <a:t>Not device-dependent (can cause inconsistencies)</a:t>
          </a:r>
        </a:p>
      </dgm:t>
    </dgm:pt>
    <dgm:pt modelId="{D9C1C6AA-4D91-4176-9981-CFB94E245AA7}" type="parTrans" cxnId="{682E2622-A151-4DB6-A927-9B3AEBA0ABD3}">
      <dgm:prSet/>
      <dgm:spPr/>
      <dgm:t>
        <a:bodyPr/>
        <a:lstStyle/>
        <a:p>
          <a:endParaRPr lang="en-IN"/>
        </a:p>
      </dgm:t>
    </dgm:pt>
    <dgm:pt modelId="{BC99CC8A-1A68-4664-BDB9-8743192AFB1A}" type="sibTrans" cxnId="{682E2622-A151-4DB6-A927-9B3AEBA0ABD3}">
      <dgm:prSet/>
      <dgm:spPr/>
      <dgm:t>
        <a:bodyPr/>
        <a:lstStyle/>
        <a:p>
          <a:endParaRPr lang="en-IN"/>
        </a:p>
      </dgm:t>
    </dgm:pt>
    <dgm:pt modelId="{C5004139-76A2-4A1D-BEB0-1CDD10D6AB85}" type="pres">
      <dgm:prSet presAssocID="{6D04F7A3-F3F0-44C1-B301-58A7F5087E60}" presName="Name0" presStyleCnt="0">
        <dgm:presLayoutVars>
          <dgm:chMax val="2"/>
          <dgm:dir/>
          <dgm:animOne val="branch"/>
          <dgm:animLvl val="lvl"/>
          <dgm:resizeHandles val="exact"/>
        </dgm:presLayoutVars>
      </dgm:prSet>
      <dgm:spPr/>
    </dgm:pt>
    <dgm:pt modelId="{56C58F69-31D5-40F1-A568-7179CB785576}" type="pres">
      <dgm:prSet presAssocID="{6D04F7A3-F3F0-44C1-B301-58A7F5087E60}" presName="Background" presStyleLbl="node1" presStyleIdx="0" presStyleCnt="1"/>
      <dgm:spPr/>
    </dgm:pt>
    <dgm:pt modelId="{D498D964-DFBC-443E-AAFF-A31737E804A0}" type="pres">
      <dgm:prSet presAssocID="{6D04F7A3-F3F0-44C1-B301-58A7F5087E60}" presName="Divider" presStyleLbl="callout" presStyleIdx="0" presStyleCnt="1"/>
      <dgm:spPr/>
    </dgm:pt>
    <dgm:pt modelId="{17703E05-30B0-4340-AF50-77952B73CE81}" type="pres">
      <dgm:prSet presAssocID="{6D04F7A3-F3F0-44C1-B301-58A7F5087E60}" presName="ChildText1" presStyleLbl="revTx" presStyleIdx="0" presStyleCnt="0">
        <dgm:presLayoutVars>
          <dgm:chMax val="0"/>
          <dgm:chPref val="0"/>
          <dgm:bulletEnabled val="1"/>
        </dgm:presLayoutVars>
      </dgm:prSet>
      <dgm:spPr/>
    </dgm:pt>
    <dgm:pt modelId="{07A96FE2-B2C9-4D1B-AEDB-793A8BDDA49E}" type="pres">
      <dgm:prSet presAssocID="{6D04F7A3-F3F0-44C1-B301-58A7F5087E60}" presName="ChildText2" presStyleLbl="revTx" presStyleIdx="0" presStyleCnt="0" custScaleY="106928" custLinFactNeighborX="292" custLinFactNeighborY="2496">
        <dgm:presLayoutVars>
          <dgm:chMax val="0"/>
          <dgm:chPref val="0"/>
          <dgm:bulletEnabled val="1"/>
        </dgm:presLayoutVars>
      </dgm:prSet>
      <dgm:spPr/>
    </dgm:pt>
    <dgm:pt modelId="{FBF2AA84-707E-452C-86F9-C0092854DF0D}" type="pres">
      <dgm:prSet presAssocID="{6D04F7A3-F3F0-44C1-B301-58A7F5087E60}" presName="ParentText1" presStyleLbl="revTx" presStyleIdx="0" presStyleCnt="0">
        <dgm:presLayoutVars>
          <dgm:chMax val="1"/>
          <dgm:chPref val="1"/>
        </dgm:presLayoutVars>
      </dgm:prSet>
      <dgm:spPr/>
    </dgm:pt>
    <dgm:pt modelId="{A2B71AD7-076F-4573-8C0B-AF45C52EFBE9}" type="pres">
      <dgm:prSet presAssocID="{6D04F7A3-F3F0-44C1-B301-58A7F5087E60}" presName="ParentShape1" presStyleLbl="alignImgPlace1" presStyleIdx="0" presStyleCnt="2">
        <dgm:presLayoutVars/>
      </dgm:prSet>
      <dgm:spPr/>
    </dgm:pt>
    <dgm:pt modelId="{09714B6D-D86B-4EA9-8F00-5184C3857420}" type="pres">
      <dgm:prSet presAssocID="{6D04F7A3-F3F0-44C1-B301-58A7F5087E60}" presName="ParentText2" presStyleLbl="revTx" presStyleIdx="0" presStyleCnt="0">
        <dgm:presLayoutVars>
          <dgm:chMax val="1"/>
          <dgm:chPref val="1"/>
        </dgm:presLayoutVars>
      </dgm:prSet>
      <dgm:spPr/>
    </dgm:pt>
    <dgm:pt modelId="{FD29D6B1-746B-4B32-A08F-69837A765887}" type="pres">
      <dgm:prSet presAssocID="{6D04F7A3-F3F0-44C1-B301-58A7F5087E60}" presName="ParentShape2" presStyleLbl="alignImgPlace1" presStyleIdx="1" presStyleCnt="2">
        <dgm:presLayoutVars/>
      </dgm:prSet>
      <dgm:spPr/>
    </dgm:pt>
  </dgm:ptLst>
  <dgm:cxnLst>
    <dgm:cxn modelId="{E8013110-32A4-4612-96C5-31BCCEB2DA63}" type="presOf" srcId="{D3D28BEE-E923-4B29-A70A-30B0F777160E}" destId="{17703E05-30B0-4340-AF50-77952B73CE81}" srcOrd="0" destOrd="0" presId="urn:microsoft.com/office/officeart/2009/3/layout/OpposingIdeas"/>
    <dgm:cxn modelId="{7F9F6A1B-1AB5-4C74-8D7B-F7F8EE6DDB51}" type="presOf" srcId="{AC3EFEA9-A016-483C-966D-5008490FCCB5}" destId="{07A96FE2-B2C9-4D1B-AEDB-793A8BDDA49E}" srcOrd="0" destOrd="0" presId="urn:microsoft.com/office/officeart/2009/3/layout/OpposingIdeas"/>
    <dgm:cxn modelId="{682E2622-A151-4DB6-A927-9B3AEBA0ABD3}" srcId="{C08FB836-5DE9-42C3-88DF-FED22B19ECCF}" destId="{AC3EFEA9-A016-483C-966D-5008490FCCB5}" srcOrd="0" destOrd="0" parTransId="{D9C1C6AA-4D91-4176-9981-CFB94E245AA7}" sibTransId="{BC99CC8A-1A68-4664-BDB9-8743192AFB1A}"/>
    <dgm:cxn modelId="{0FF17725-89A0-4FC5-B31E-7541755DB0C3}" type="presOf" srcId="{C08FB836-5DE9-42C3-88DF-FED22B19ECCF}" destId="{FD29D6B1-746B-4B32-A08F-69837A765887}" srcOrd="1" destOrd="0" presId="urn:microsoft.com/office/officeart/2009/3/layout/OpposingIdeas"/>
    <dgm:cxn modelId="{2CFDD940-6ECA-45F5-875D-7F5724B83C18}" srcId="{7E038948-D3FC-4D9A-9415-C12249845859}" destId="{D3D28BEE-E923-4B29-A70A-30B0F777160E}" srcOrd="0" destOrd="0" parTransId="{04E8DE7E-C4B4-4AAC-8324-333B01944CB4}" sibTransId="{774ABE5C-B7FE-4A46-964D-2FE2AFA84AC6}"/>
    <dgm:cxn modelId="{18AA6E5E-BA94-4FF5-8D6B-24ECB5EC77CB}" type="presOf" srcId="{C08FB836-5DE9-42C3-88DF-FED22B19ECCF}" destId="{09714B6D-D86B-4EA9-8F00-5184C3857420}" srcOrd="0" destOrd="0" presId="urn:microsoft.com/office/officeart/2009/3/layout/OpposingIdeas"/>
    <dgm:cxn modelId="{090C7847-5A70-44EC-96E8-5C6FBA163D79}" srcId="{6D04F7A3-F3F0-44C1-B301-58A7F5087E60}" destId="{7E038948-D3FC-4D9A-9415-C12249845859}" srcOrd="0" destOrd="0" parTransId="{91321BEA-9C7F-4DE0-8C5C-426183E205D1}" sibTransId="{6E97A5C5-7CDC-4C73-A595-BD83CF009C52}"/>
    <dgm:cxn modelId="{C6977569-9D93-49D0-A89B-C8ECE372F285}" type="presOf" srcId="{6D04F7A3-F3F0-44C1-B301-58A7F5087E60}" destId="{C5004139-76A2-4A1D-BEB0-1CDD10D6AB85}" srcOrd="0" destOrd="0" presId="urn:microsoft.com/office/officeart/2009/3/layout/OpposingIdeas"/>
    <dgm:cxn modelId="{9918F656-E1C1-4FA1-8FB1-B4E47C181A13}" type="presOf" srcId="{7E038948-D3FC-4D9A-9415-C12249845859}" destId="{A2B71AD7-076F-4573-8C0B-AF45C52EFBE9}" srcOrd="1" destOrd="0" presId="urn:microsoft.com/office/officeart/2009/3/layout/OpposingIdeas"/>
    <dgm:cxn modelId="{3786C3CB-8A62-438C-ADCF-E9DE31378F71}" srcId="{6D04F7A3-F3F0-44C1-B301-58A7F5087E60}" destId="{C08FB836-5DE9-42C3-88DF-FED22B19ECCF}" srcOrd="1" destOrd="0" parTransId="{F5BBF7DA-0EFB-41F6-A6B9-282AED8965A0}" sibTransId="{603E9702-6381-46BD-B454-C566C4D32FC6}"/>
    <dgm:cxn modelId="{10A566F2-FA0B-4E72-A9B2-86E4339EF0F0}" type="presOf" srcId="{7E038948-D3FC-4D9A-9415-C12249845859}" destId="{FBF2AA84-707E-452C-86F9-C0092854DF0D}" srcOrd="0" destOrd="0" presId="urn:microsoft.com/office/officeart/2009/3/layout/OpposingIdeas"/>
    <dgm:cxn modelId="{07F5C2B0-2F97-4CD7-A147-D9C5C2AF8925}" type="presParOf" srcId="{C5004139-76A2-4A1D-BEB0-1CDD10D6AB85}" destId="{56C58F69-31D5-40F1-A568-7179CB785576}" srcOrd="0" destOrd="0" presId="urn:microsoft.com/office/officeart/2009/3/layout/OpposingIdeas"/>
    <dgm:cxn modelId="{B9EF64A6-CADF-42B9-8B17-442DB6D2E8B1}" type="presParOf" srcId="{C5004139-76A2-4A1D-BEB0-1CDD10D6AB85}" destId="{D498D964-DFBC-443E-AAFF-A31737E804A0}" srcOrd="1" destOrd="0" presId="urn:microsoft.com/office/officeart/2009/3/layout/OpposingIdeas"/>
    <dgm:cxn modelId="{921DA18A-B228-4C55-8D35-CAD1F8847C80}" type="presParOf" srcId="{C5004139-76A2-4A1D-BEB0-1CDD10D6AB85}" destId="{17703E05-30B0-4340-AF50-77952B73CE81}" srcOrd="2" destOrd="0" presId="urn:microsoft.com/office/officeart/2009/3/layout/OpposingIdeas"/>
    <dgm:cxn modelId="{D731FBA1-21B6-45F8-90DE-96E439D119A2}" type="presParOf" srcId="{C5004139-76A2-4A1D-BEB0-1CDD10D6AB85}" destId="{07A96FE2-B2C9-4D1B-AEDB-793A8BDDA49E}" srcOrd="3" destOrd="0" presId="urn:microsoft.com/office/officeart/2009/3/layout/OpposingIdeas"/>
    <dgm:cxn modelId="{84164335-9A43-4605-83A9-3C2771DAF9CC}" type="presParOf" srcId="{C5004139-76A2-4A1D-BEB0-1CDD10D6AB85}" destId="{FBF2AA84-707E-452C-86F9-C0092854DF0D}" srcOrd="4" destOrd="0" presId="urn:microsoft.com/office/officeart/2009/3/layout/OpposingIdeas"/>
    <dgm:cxn modelId="{059429B5-B688-4643-9A5B-38B06F46DBC3}" type="presParOf" srcId="{C5004139-76A2-4A1D-BEB0-1CDD10D6AB85}" destId="{A2B71AD7-076F-4573-8C0B-AF45C52EFBE9}" srcOrd="5" destOrd="0" presId="urn:microsoft.com/office/officeart/2009/3/layout/OpposingIdeas"/>
    <dgm:cxn modelId="{B6ABCF79-8CBA-4742-B339-6083A1B48CD0}" type="presParOf" srcId="{C5004139-76A2-4A1D-BEB0-1CDD10D6AB85}" destId="{09714B6D-D86B-4EA9-8F00-5184C3857420}" srcOrd="6" destOrd="0" presId="urn:microsoft.com/office/officeart/2009/3/layout/OpposingIdeas"/>
    <dgm:cxn modelId="{F29F07F1-FD30-45B3-A0C3-F9CECE33D93D}" type="presParOf" srcId="{C5004139-76A2-4A1D-BEB0-1CDD10D6AB85}" destId="{FD29D6B1-746B-4B32-A08F-69837A765887}" srcOrd="7" destOrd="0" presId="urn:microsoft.com/office/officeart/2009/3/layout/OpposingIdea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0784FB-43B3-4D6D-AE29-A76935E6270B}">
      <dsp:nvSpPr>
        <dsp:cNvPr id="0" name=""/>
        <dsp:cNvSpPr/>
      </dsp:nvSpPr>
      <dsp:spPr>
        <a:xfrm>
          <a:off x="0" y="863"/>
          <a:ext cx="6581776" cy="1564783"/>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kern="1200" noProof="0" dirty="0">
              <a:solidFill>
                <a:srgbClr val="FFFF00"/>
              </a:solidFill>
              <a:latin typeface="Times New Roman" panose="02020603050405020304" pitchFamily="18" charset="0"/>
              <a:cs typeface="Times New Roman" panose="02020603050405020304" pitchFamily="18" charset="0"/>
            </a:rPr>
            <a:t>Hue:</a:t>
          </a:r>
          <a:endParaRPr lang="en-US" sz="1800" kern="1200" noProof="0" dirty="0">
            <a:solidFill>
              <a:srgbClr val="C00000"/>
            </a:solidFill>
            <a:latin typeface="Times New Roman" panose="02020603050405020304" pitchFamily="18" charset="0"/>
            <a:cs typeface="Times New Roman" panose="02020603050405020304" pitchFamily="18" charset="0"/>
          </a:endParaRPr>
        </a:p>
        <a:p>
          <a:pPr marL="0" lvl="0" indent="0" algn="l" defTabSz="800100">
            <a:lnSpc>
              <a:spcPct val="90000"/>
            </a:lnSpc>
            <a:spcBef>
              <a:spcPct val="0"/>
            </a:spcBef>
            <a:spcAft>
              <a:spcPct val="35000"/>
            </a:spcAft>
            <a:buNone/>
          </a:pPr>
          <a:r>
            <a:rPr lang="en-US" sz="1800" kern="1200" noProof="0" dirty="0">
              <a:solidFill>
                <a:srgbClr val="C00000"/>
              </a:solidFill>
              <a:latin typeface="Times New Roman" panose="02020603050405020304" pitchFamily="18" charset="0"/>
              <a:cs typeface="Times New Roman" panose="02020603050405020304" pitchFamily="18" charset="0"/>
            </a:rPr>
            <a:t> </a:t>
          </a:r>
          <a:r>
            <a:rPr lang="en-US" sz="1800" kern="1200" noProof="0" dirty="0">
              <a:latin typeface="Times New Roman" panose="02020603050405020304" pitchFamily="18" charset="0"/>
              <a:cs typeface="Times New Roman" panose="02020603050405020304" pitchFamily="18" charset="0"/>
            </a:rPr>
            <a:t>This is what we usually think of as the “color” itself—like red, green, blue, yellow, etc. The dominant wavelength of light determines it. For example, a color with a dominant wavelength around 480 nm appears blue.</a:t>
          </a:r>
        </a:p>
      </dsp:txBody>
      <dsp:txXfrm>
        <a:off x="76386" y="77249"/>
        <a:ext cx="6429004" cy="1412011"/>
      </dsp:txXfrm>
    </dsp:sp>
    <dsp:sp modelId="{7C8D923F-80FE-4DE9-8AFF-A574E94B7A57}">
      <dsp:nvSpPr>
        <dsp:cNvPr id="0" name=""/>
        <dsp:cNvSpPr/>
      </dsp:nvSpPr>
      <dsp:spPr>
        <a:xfrm>
          <a:off x="0" y="1579808"/>
          <a:ext cx="6581776" cy="1564783"/>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kern="1200" noProof="0" dirty="0">
              <a:solidFill>
                <a:srgbClr val="0E4CB2"/>
              </a:solidFill>
              <a:latin typeface="Times New Roman" panose="02020603050405020304" pitchFamily="18" charset="0"/>
              <a:cs typeface="Times New Roman" panose="02020603050405020304" pitchFamily="18" charset="0"/>
            </a:rPr>
            <a:t>Saturation</a:t>
          </a:r>
          <a:r>
            <a:rPr lang="en-US" sz="1800" kern="1200" noProof="0" dirty="0">
              <a:solidFill>
                <a:srgbClr val="0E4CB2"/>
              </a:solidFill>
              <a:latin typeface="Times New Roman" panose="02020603050405020304" pitchFamily="18" charset="0"/>
              <a:cs typeface="Times New Roman" panose="02020603050405020304" pitchFamily="18" charset="0"/>
            </a:rPr>
            <a:t>:</a:t>
          </a:r>
        </a:p>
        <a:p>
          <a:pPr marL="0" lvl="0" indent="0" algn="l" defTabSz="800100">
            <a:lnSpc>
              <a:spcPct val="90000"/>
            </a:lnSpc>
            <a:spcBef>
              <a:spcPct val="0"/>
            </a:spcBef>
            <a:spcAft>
              <a:spcPct val="35000"/>
            </a:spcAft>
            <a:buNone/>
          </a:pPr>
          <a:r>
            <a:rPr lang="en-US" sz="1800" kern="1200" noProof="0" dirty="0">
              <a:solidFill>
                <a:srgbClr val="0E4CB2"/>
              </a:solidFill>
              <a:latin typeface="Times New Roman" panose="02020603050405020304" pitchFamily="18" charset="0"/>
              <a:cs typeface="Times New Roman" panose="02020603050405020304" pitchFamily="18" charset="0"/>
            </a:rPr>
            <a:t> </a:t>
          </a:r>
          <a:r>
            <a:rPr lang="en-US" sz="1800" kern="1200" noProof="0" dirty="0">
              <a:latin typeface="Times New Roman" panose="02020603050405020304" pitchFamily="18" charset="0"/>
              <a:cs typeface="Times New Roman" panose="02020603050405020304" pitchFamily="18" charset="0"/>
            </a:rPr>
            <a:t>This tells us how pure a color is. A fully saturated color has no addition of white light and looks vivid or intense. As saturation decreases, the color appears more washed out or faded (closer to gray).</a:t>
          </a:r>
        </a:p>
      </dsp:txBody>
      <dsp:txXfrm>
        <a:off x="76386" y="1656194"/>
        <a:ext cx="6429004" cy="1412011"/>
      </dsp:txXfrm>
    </dsp:sp>
    <dsp:sp modelId="{4F5C821C-0698-4B02-9DAA-801D6CFB67FE}">
      <dsp:nvSpPr>
        <dsp:cNvPr id="0" name=""/>
        <dsp:cNvSpPr/>
      </dsp:nvSpPr>
      <dsp:spPr>
        <a:xfrm>
          <a:off x="0" y="3158752"/>
          <a:ext cx="6581776" cy="1564783"/>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noProof="0" dirty="0">
              <a:solidFill>
                <a:schemeClr val="accent1">
                  <a:lumMod val="50000"/>
                </a:schemeClr>
              </a:solidFill>
              <a:latin typeface="Times New Roman" panose="02020603050405020304" pitchFamily="18" charset="0"/>
              <a:cs typeface="Times New Roman" panose="02020603050405020304" pitchFamily="18" charset="0"/>
            </a:rPr>
            <a:t>Key Point: </a:t>
          </a:r>
        </a:p>
        <a:p>
          <a:pPr marL="0" lvl="0" indent="0" algn="l" defTabSz="800100">
            <a:lnSpc>
              <a:spcPct val="90000"/>
            </a:lnSpc>
            <a:spcBef>
              <a:spcPct val="0"/>
            </a:spcBef>
            <a:spcAft>
              <a:spcPct val="35000"/>
            </a:spcAft>
            <a:buNone/>
          </a:pPr>
          <a:r>
            <a:rPr lang="en-US" sz="1800" i="1" kern="1200" noProof="0" dirty="0">
              <a:latin typeface="Times New Roman" panose="02020603050405020304" pitchFamily="18" charset="0"/>
              <a:cs typeface="Times New Roman" panose="02020603050405020304" pitchFamily="18" charset="0"/>
            </a:rPr>
            <a:t>"Together, hue and saturation define chromaticity—brightness is irrelevant here!"</a:t>
          </a:r>
          <a:endParaRPr lang="en-US" sz="1800" kern="1200" noProof="0" dirty="0">
            <a:latin typeface="Times New Roman" panose="02020603050405020304" pitchFamily="18" charset="0"/>
            <a:cs typeface="Times New Roman" panose="02020603050405020304" pitchFamily="18" charset="0"/>
          </a:endParaRPr>
        </a:p>
      </dsp:txBody>
      <dsp:txXfrm>
        <a:off x="76386" y="3235138"/>
        <a:ext cx="6429004" cy="14120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79C473-25C8-4F2C-9C16-892460CC7554}">
      <dsp:nvSpPr>
        <dsp:cNvPr id="0" name=""/>
        <dsp:cNvSpPr/>
      </dsp:nvSpPr>
      <dsp:spPr>
        <a:xfrm>
          <a:off x="0" y="41043"/>
          <a:ext cx="600151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CBFE19F-7FB8-438E-AFFA-573B27080AF5}">
      <dsp:nvSpPr>
        <dsp:cNvPr id="0" name=""/>
        <dsp:cNvSpPr/>
      </dsp:nvSpPr>
      <dsp:spPr>
        <a:xfrm>
          <a:off x="0" y="3261"/>
          <a:ext cx="6001512" cy="36824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en-US" sz="2000" b="0" i="0" kern="1200" noProof="0" dirty="0">
              <a:latin typeface="Times New Roman" panose="02020603050405020304" pitchFamily="18" charset="0"/>
              <a:cs typeface="Times New Roman" panose="02020603050405020304" pitchFamily="18" charset="0"/>
            </a:rPr>
            <a:t>Points along the curve are the spectral colors (pure colors).</a:t>
          </a:r>
        </a:p>
        <a:p>
          <a:pPr marL="0" lvl="0" indent="0" algn="l" defTabSz="889000">
            <a:lnSpc>
              <a:spcPct val="100000"/>
            </a:lnSpc>
            <a:spcBef>
              <a:spcPct val="0"/>
            </a:spcBef>
            <a:spcAft>
              <a:spcPct val="35000"/>
            </a:spcAft>
            <a:buNone/>
          </a:pPr>
          <a:r>
            <a:rPr lang="en-US" sz="2000" b="0" i="0" kern="1200" noProof="0" dirty="0">
              <a:latin typeface="Times New Roman" panose="02020603050405020304" pitchFamily="18" charset="0"/>
              <a:cs typeface="Times New Roman" panose="02020603050405020304" pitchFamily="18" charset="0"/>
            </a:rPr>
            <a:t>The line joining the red and violet spectral points, referred to as the purple.</a:t>
          </a:r>
          <a:br>
            <a:rPr lang="en-US" sz="2000" kern="1200" noProof="0" dirty="0">
              <a:latin typeface="Times New Roman" panose="02020603050405020304" pitchFamily="18" charset="0"/>
              <a:cs typeface="Times New Roman" panose="02020603050405020304" pitchFamily="18" charset="0"/>
            </a:rPr>
          </a:br>
          <a:r>
            <a:rPr lang="en-US" sz="2000" kern="1200" noProof="0" dirty="0">
              <a:latin typeface="Times New Roman" panose="02020603050405020304" pitchFamily="18" charset="0"/>
              <a:cs typeface="Times New Roman" panose="02020603050405020304" pitchFamily="18" charset="0"/>
            </a:rPr>
            <a:t>The </a:t>
          </a:r>
          <a:r>
            <a:rPr lang="en-US" sz="2000" b="0" i="0" kern="1200" noProof="0" dirty="0">
              <a:latin typeface="Times New Roman" panose="02020603050405020304" pitchFamily="18" charset="0"/>
              <a:cs typeface="Times New Roman" panose="02020603050405020304" pitchFamily="18" charset="0"/>
            </a:rPr>
            <a:t>line is not part of the spectrum. Interior points represent all possible visible colors combinations.</a:t>
          </a:r>
        </a:p>
        <a:p>
          <a:pPr marL="0" lvl="0" indent="0" algn="l" defTabSz="889000">
            <a:lnSpc>
              <a:spcPct val="100000"/>
            </a:lnSpc>
            <a:spcBef>
              <a:spcPct val="0"/>
            </a:spcBef>
            <a:spcAft>
              <a:spcPct val="35000"/>
            </a:spcAft>
            <a:buNone/>
          </a:pPr>
          <a:r>
            <a:rPr lang="en-US" sz="2000" b="0" i="0" kern="1200" noProof="0" dirty="0">
              <a:latin typeface="Times New Roman" panose="02020603050405020304" pitchFamily="18" charset="0"/>
              <a:cs typeface="Times New Roman" panose="02020603050405020304" pitchFamily="18" charset="0"/>
            </a:rPr>
            <a:t> Point C in the diagram corresponds to the white-light position.</a:t>
          </a:r>
          <a:br>
            <a:rPr lang="en-US" sz="2000" kern="1200" noProof="0" dirty="0">
              <a:latin typeface="Times New Roman" panose="02020603050405020304" pitchFamily="18" charset="0"/>
              <a:cs typeface="Times New Roman" panose="02020603050405020304" pitchFamily="18" charset="0"/>
            </a:rPr>
          </a:br>
          <a:r>
            <a:rPr lang="en-US" sz="2000" b="0" i="0" kern="1200" noProof="0" dirty="0">
              <a:latin typeface="Times New Roman" panose="02020603050405020304" pitchFamily="18" charset="0"/>
              <a:cs typeface="Times New Roman" panose="02020603050405020304" pitchFamily="18" charset="0"/>
            </a:rPr>
            <a:t>This point is plotted for a white light source known as illuminant C, which is used as a standard approximation for average daylight.</a:t>
          </a:r>
          <a:endParaRPr lang="en-US" sz="2000" kern="1200" noProof="0" dirty="0">
            <a:latin typeface="Times New Roman" panose="02020603050405020304" pitchFamily="18" charset="0"/>
            <a:cs typeface="Times New Roman" panose="02020603050405020304" pitchFamily="18" charset="0"/>
          </a:endParaRPr>
        </a:p>
      </dsp:txBody>
      <dsp:txXfrm>
        <a:off x="0" y="3261"/>
        <a:ext cx="6001512" cy="3682489"/>
      </dsp:txXfrm>
    </dsp:sp>
    <dsp:sp modelId="{604A3A12-3FBB-4E41-A4DF-F1449F0DF3C7}">
      <dsp:nvSpPr>
        <dsp:cNvPr id="0" name=""/>
        <dsp:cNvSpPr/>
      </dsp:nvSpPr>
      <dsp:spPr>
        <a:xfrm>
          <a:off x="0" y="3685751"/>
          <a:ext cx="6001512" cy="0"/>
        </a:xfrm>
        <a:prstGeom prst="lin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41F3A4AD-F2F3-414C-BDCC-90E88E405758}">
      <dsp:nvSpPr>
        <dsp:cNvPr id="0" name=""/>
        <dsp:cNvSpPr/>
      </dsp:nvSpPr>
      <dsp:spPr>
        <a:xfrm>
          <a:off x="0" y="3685751"/>
          <a:ext cx="6001512" cy="18078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150000"/>
            </a:lnSpc>
            <a:spcBef>
              <a:spcPct val="0"/>
            </a:spcBef>
            <a:spcAft>
              <a:spcPct val="35000"/>
            </a:spcAft>
            <a:buNone/>
          </a:pPr>
          <a:r>
            <a:rPr lang="en-US" sz="2000" b="0" i="0" kern="1200" noProof="0" dirty="0"/>
            <a:t>Luminance values are not available in the chromaticity diagram. Colors with different luminance but with the same chromaticity map to the same point.</a:t>
          </a:r>
          <a:endParaRPr lang="en-US" sz="2000" kern="1200" noProof="0" dirty="0"/>
        </a:p>
      </dsp:txBody>
      <dsp:txXfrm>
        <a:off x="0" y="3685751"/>
        <a:ext cx="6001512" cy="18078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B2FC6C-C8B0-4442-B8AD-53FAC9D2F342}">
      <dsp:nvSpPr>
        <dsp:cNvPr id="0" name=""/>
        <dsp:cNvSpPr/>
      </dsp:nvSpPr>
      <dsp:spPr>
        <a:xfrm>
          <a:off x="5570375" y="2775859"/>
          <a:ext cx="4328091" cy="851798"/>
        </a:xfrm>
        <a:custGeom>
          <a:avLst/>
          <a:gdLst/>
          <a:ahLst/>
          <a:cxnLst/>
          <a:rect l="0" t="0" r="0" b="0"/>
          <a:pathLst>
            <a:path>
              <a:moveTo>
                <a:pt x="0" y="0"/>
              </a:moveTo>
              <a:lnTo>
                <a:pt x="0" y="563708"/>
              </a:lnTo>
              <a:lnTo>
                <a:pt x="4328091" y="563708"/>
              </a:lnTo>
              <a:lnTo>
                <a:pt x="4328091" y="851798"/>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A9430CD-FE80-4131-A495-8481C14ED570}">
      <dsp:nvSpPr>
        <dsp:cNvPr id="0" name=""/>
        <dsp:cNvSpPr/>
      </dsp:nvSpPr>
      <dsp:spPr>
        <a:xfrm>
          <a:off x="5570375" y="2775859"/>
          <a:ext cx="1358396" cy="851798"/>
        </a:xfrm>
        <a:custGeom>
          <a:avLst/>
          <a:gdLst/>
          <a:ahLst/>
          <a:cxnLst/>
          <a:rect l="0" t="0" r="0" b="0"/>
          <a:pathLst>
            <a:path>
              <a:moveTo>
                <a:pt x="0" y="0"/>
              </a:moveTo>
              <a:lnTo>
                <a:pt x="0" y="563708"/>
              </a:lnTo>
              <a:lnTo>
                <a:pt x="1358396" y="563708"/>
              </a:lnTo>
              <a:lnTo>
                <a:pt x="1358396" y="851798"/>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C54043D4-FF95-4070-9016-37809B4C3D05}">
      <dsp:nvSpPr>
        <dsp:cNvPr id="0" name=""/>
        <dsp:cNvSpPr/>
      </dsp:nvSpPr>
      <dsp:spPr>
        <a:xfrm>
          <a:off x="4043377" y="2775859"/>
          <a:ext cx="1526997" cy="851798"/>
        </a:xfrm>
        <a:custGeom>
          <a:avLst/>
          <a:gdLst/>
          <a:ahLst/>
          <a:cxnLst/>
          <a:rect l="0" t="0" r="0" b="0"/>
          <a:pathLst>
            <a:path>
              <a:moveTo>
                <a:pt x="1526997" y="0"/>
              </a:moveTo>
              <a:lnTo>
                <a:pt x="1526997" y="563708"/>
              </a:lnTo>
              <a:lnTo>
                <a:pt x="0" y="563708"/>
              </a:lnTo>
              <a:lnTo>
                <a:pt x="0" y="851798"/>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342CC069-25CD-4FCB-87D2-D067A2A668A9}">
      <dsp:nvSpPr>
        <dsp:cNvPr id="0" name=""/>
        <dsp:cNvSpPr/>
      </dsp:nvSpPr>
      <dsp:spPr>
        <a:xfrm>
          <a:off x="1157983" y="2775859"/>
          <a:ext cx="4412391" cy="851798"/>
        </a:xfrm>
        <a:custGeom>
          <a:avLst/>
          <a:gdLst/>
          <a:ahLst/>
          <a:cxnLst/>
          <a:rect l="0" t="0" r="0" b="0"/>
          <a:pathLst>
            <a:path>
              <a:moveTo>
                <a:pt x="4412391" y="0"/>
              </a:moveTo>
              <a:lnTo>
                <a:pt x="4412391" y="563708"/>
              </a:lnTo>
              <a:lnTo>
                <a:pt x="0" y="563708"/>
              </a:lnTo>
              <a:lnTo>
                <a:pt x="0" y="851798"/>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1785A778-84B2-4291-B2E9-88ACD4188607}">
      <dsp:nvSpPr>
        <dsp:cNvPr id="0" name=""/>
        <dsp:cNvSpPr/>
      </dsp:nvSpPr>
      <dsp:spPr>
        <a:xfrm>
          <a:off x="2173252" y="1357773"/>
          <a:ext cx="6794246" cy="141808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b="1" kern="1200" noProof="0" dirty="0">
              <a:latin typeface="Comic Sans MS" panose="030F0702030302020204" pitchFamily="66" charset="0"/>
            </a:rPr>
            <a:t>Types of Color Model</a:t>
          </a:r>
        </a:p>
      </dsp:txBody>
      <dsp:txXfrm>
        <a:off x="2173252" y="1357773"/>
        <a:ext cx="6794246" cy="1418086"/>
      </dsp:txXfrm>
    </dsp:sp>
    <dsp:sp modelId="{E6F6FD33-BC87-4288-A0FE-CCC88154B0F1}">
      <dsp:nvSpPr>
        <dsp:cNvPr id="0" name=""/>
        <dsp:cNvSpPr/>
      </dsp:nvSpPr>
      <dsp:spPr>
        <a:xfrm>
          <a:off x="3375" y="3627657"/>
          <a:ext cx="2309215" cy="75719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noProof="0" dirty="0">
              <a:latin typeface="Comic Sans MS" panose="030F0702030302020204" pitchFamily="66" charset="0"/>
            </a:rPr>
            <a:t>RGB</a:t>
          </a:r>
        </a:p>
      </dsp:txBody>
      <dsp:txXfrm>
        <a:off x="3375" y="3627657"/>
        <a:ext cx="2309215" cy="757195"/>
      </dsp:txXfrm>
    </dsp:sp>
    <dsp:sp modelId="{DB54D655-7CA4-427F-BB8E-018536FABD75}">
      <dsp:nvSpPr>
        <dsp:cNvPr id="0" name=""/>
        <dsp:cNvSpPr/>
      </dsp:nvSpPr>
      <dsp:spPr>
        <a:xfrm>
          <a:off x="2888770" y="3627657"/>
          <a:ext cx="2309215" cy="75719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noProof="0" dirty="0">
              <a:latin typeface="Comic Sans MS" panose="030F0702030302020204" pitchFamily="66" charset="0"/>
            </a:rPr>
            <a:t>HSL</a:t>
          </a:r>
        </a:p>
      </dsp:txBody>
      <dsp:txXfrm>
        <a:off x="2888770" y="3627657"/>
        <a:ext cx="2309215" cy="757195"/>
      </dsp:txXfrm>
    </dsp:sp>
    <dsp:sp modelId="{736061BB-B7D5-4A22-993C-C33666D9D55D}">
      <dsp:nvSpPr>
        <dsp:cNvPr id="0" name=""/>
        <dsp:cNvSpPr/>
      </dsp:nvSpPr>
      <dsp:spPr>
        <a:xfrm>
          <a:off x="5774164" y="3627657"/>
          <a:ext cx="2309215" cy="75719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noProof="0" dirty="0">
              <a:latin typeface="Comic Sans MS" panose="030F0702030302020204" pitchFamily="66" charset="0"/>
            </a:rPr>
            <a:t>CMYK</a:t>
          </a:r>
        </a:p>
      </dsp:txBody>
      <dsp:txXfrm>
        <a:off x="5774164" y="3627657"/>
        <a:ext cx="2309215" cy="757195"/>
      </dsp:txXfrm>
    </dsp:sp>
    <dsp:sp modelId="{50FB8325-19A8-4BFA-AC80-AD580EBA4880}">
      <dsp:nvSpPr>
        <dsp:cNvPr id="0" name=""/>
        <dsp:cNvSpPr/>
      </dsp:nvSpPr>
      <dsp:spPr>
        <a:xfrm>
          <a:off x="8659558" y="3627657"/>
          <a:ext cx="2477816" cy="75719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kern="1200" noProof="0" dirty="0">
              <a:latin typeface="Comic Sans MS" panose="030F0702030302020204" pitchFamily="66" charset="0"/>
            </a:rPr>
            <a:t>HSV</a:t>
          </a:r>
        </a:p>
      </dsp:txBody>
      <dsp:txXfrm>
        <a:off x="8659558" y="3627657"/>
        <a:ext cx="2477816" cy="7571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D891B-C152-4340-A44E-8D6DB04370B7}">
      <dsp:nvSpPr>
        <dsp:cNvPr id="0" name=""/>
        <dsp:cNvSpPr/>
      </dsp:nvSpPr>
      <dsp:spPr>
        <a:xfrm>
          <a:off x="1121" y="0"/>
          <a:ext cx="2914652" cy="4706265"/>
        </a:xfrm>
        <a:prstGeom prst="roundRect">
          <a:avLst>
            <a:gd name="adj" fmla="val 1000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kern="1200" noProof="0" dirty="0"/>
            <a:t>Hue</a:t>
          </a:r>
        </a:p>
      </dsp:txBody>
      <dsp:txXfrm>
        <a:off x="1121" y="0"/>
        <a:ext cx="2914652" cy="1411879"/>
      </dsp:txXfrm>
    </dsp:sp>
    <dsp:sp modelId="{F5625610-B4C1-4A43-A981-60015D4D857C}">
      <dsp:nvSpPr>
        <dsp:cNvPr id="0" name=""/>
        <dsp:cNvSpPr/>
      </dsp:nvSpPr>
      <dsp:spPr>
        <a:xfrm>
          <a:off x="292586" y="1413258"/>
          <a:ext cx="2331721" cy="14190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US" sz="2200" kern="1200" noProof="0" dirty="0">
              <a:solidFill>
                <a:schemeClr val="tx1"/>
              </a:solidFill>
            </a:rPr>
            <a:t>The angle around the central vertical axis corresponds to hue.</a:t>
          </a:r>
        </a:p>
      </dsp:txBody>
      <dsp:txXfrm>
        <a:off x="334147" y="1454819"/>
        <a:ext cx="2248599" cy="1335881"/>
      </dsp:txXfrm>
    </dsp:sp>
    <dsp:sp modelId="{19A007FC-3FDF-489C-A3A3-D90DBB44A6D2}">
      <dsp:nvSpPr>
        <dsp:cNvPr id="0" name=""/>
        <dsp:cNvSpPr/>
      </dsp:nvSpPr>
      <dsp:spPr>
        <a:xfrm>
          <a:off x="292586" y="3050570"/>
          <a:ext cx="2331721" cy="14190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US" sz="2200" kern="1200" noProof="0" dirty="0">
              <a:solidFill>
                <a:schemeClr val="tx1"/>
              </a:solidFill>
            </a:rPr>
            <a:t>Red = 0 = 360, </a:t>
          </a:r>
          <a:br>
            <a:rPr lang="en-US" sz="2200" kern="1200" noProof="0" dirty="0">
              <a:solidFill>
                <a:schemeClr val="tx1"/>
              </a:solidFill>
            </a:rPr>
          </a:br>
          <a:r>
            <a:rPr lang="en-US" sz="2200" kern="1200" noProof="0" dirty="0">
              <a:solidFill>
                <a:schemeClr val="tx1"/>
              </a:solidFill>
            </a:rPr>
            <a:t>Green = 120, </a:t>
          </a:r>
          <a:br>
            <a:rPr lang="en-US" sz="2200" kern="1200" noProof="0" dirty="0">
              <a:solidFill>
                <a:schemeClr val="tx1"/>
              </a:solidFill>
            </a:rPr>
          </a:br>
          <a:r>
            <a:rPr lang="en-US" sz="2200" kern="1200" noProof="0" dirty="0">
              <a:solidFill>
                <a:schemeClr val="tx1"/>
              </a:solidFill>
            </a:rPr>
            <a:t>Blue = 240</a:t>
          </a:r>
        </a:p>
      </dsp:txBody>
      <dsp:txXfrm>
        <a:off x="334147" y="3092131"/>
        <a:ext cx="2248599" cy="1335881"/>
      </dsp:txXfrm>
    </dsp:sp>
    <dsp:sp modelId="{08BF44DC-ACE7-48F4-A561-C74D0DB46AB9}">
      <dsp:nvSpPr>
        <dsp:cNvPr id="0" name=""/>
        <dsp:cNvSpPr/>
      </dsp:nvSpPr>
      <dsp:spPr>
        <a:xfrm>
          <a:off x="3134372" y="0"/>
          <a:ext cx="2914652" cy="4706265"/>
        </a:xfrm>
        <a:prstGeom prst="roundRect">
          <a:avLst>
            <a:gd name="adj" fmla="val 1000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kern="1200" noProof="0" dirty="0"/>
            <a:t>Saturation</a:t>
          </a:r>
        </a:p>
      </dsp:txBody>
      <dsp:txXfrm>
        <a:off x="3134372" y="0"/>
        <a:ext cx="2914652" cy="1411879"/>
      </dsp:txXfrm>
    </dsp:sp>
    <dsp:sp modelId="{BA56DCD4-E11C-4BB2-9CFB-237F1C7928CE}">
      <dsp:nvSpPr>
        <dsp:cNvPr id="0" name=""/>
        <dsp:cNvSpPr/>
      </dsp:nvSpPr>
      <dsp:spPr>
        <a:xfrm>
          <a:off x="3425837" y="1413258"/>
          <a:ext cx="2331721" cy="14190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US" sz="2200" kern="1200" noProof="0" dirty="0">
              <a:solidFill>
                <a:schemeClr val="tx1"/>
              </a:solidFill>
            </a:rPr>
            <a:t>The distance from the central axis corresponds to saturation.</a:t>
          </a:r>
        </a:p>
      </dsp:txBody>
      <dsp:txXfrm>
        <a:off x="3467398" y="1454819"/>
        <a:ext cx="2248599" cy="1335881"/>
      </dsp:txXfrm>
    </dsp:sp>
    <dsp:sp modelId="{D50DA7E3-47AE-4546-ABC2-435AEA5D5C91}">
      <dsp:nvSpPr>
        <dsp:cNvPr id="0" name=""/>
        <dsp:cNvSpPr/>
      </dsp:nvSpPr>
      <dsp:spPr>
        <a:xfrm>
          <a:off x="3425837" y="3050570"/>
          <a:ext cx="2331721" cy="14190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US" sz="2200" kern="1200" noProof="0" dirty="0">
              <a:solidFill>
                <a:schemeClr val="tx1"/>
              </a:solidFill>
            </a:rPr>
            <a:t>0% - Grey &amp; 100% - Full sat</a:t>
          </a:r>
        </a:p>
      </dsp:txBody>
      <dsp:txXfrm>
        <a:off x="3467398" y="3092131"/>
        <a:ext cx="2248599" cy="1335881"/>
      </dsp:txXfrm>
    </dsp:sp>
    <dsp:sp modelId="{0A66FC34-2BD9-4B87-804E-8764DAA9345E}">
      <dsp:nvSpPr>
        <dsp:cNvPr id="0" name=""/>
        <dsp:cNvSpPr/>
      </dsp:nvSpPr>
      <dsp:spPr>
        <a:xfrm>
          <a:off x="6267623" y="0"/>
          <a:ext cx="2914652" cy="4706265"/>
        </a:xfrm>
        <a:prstGeom prst="roundRect">
          <a:avLst>
            <a:gd name="adj" fmla="val 1000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kern="1200" noProof="0" dirty="0"/>
            <a:t>Lightness</a:t>
          </a:r>
        </a:p>
      </dsp:txBody>
      <dsp:txXfrm>
        <a:off x="6267623" y="0"/>
        <a:ext cx="2914652" cy="1411879"/>
      </dsp:txXfrm>
    </dsp:sp>
    <dsp:sp modelId="{CF4E6354-9F28-4CA4-AC76-3064F58E9F98}">
      <dsp:nvSpPr>
        <dsp:cNvPr id="0" name=""/>
        <dsp:cNvSpPr/>
      </dsp:nvSpPr>
      <dsp:spPr>
        <a:xfrm>
          <a:off x="6559088" y="1413258"/>
          <a:ext cx="2331721" cy="14190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US" sz="2200" kern="1200" noProof="0" dirty="0">
              <a:solidFill>
                <a:schemeClr val="tx1"/>
              </a:solidFill>
            </a:rPr>
            <a:t>The distance along the central axis corresponds to lightness</a:t>
          </a:r>
        </a:p>
      </dsp:txBody>
      <dsp:txXfrm>
        <a:off x="6600649" y="1454819"/>
        <a:ext cx="2248599" cy="1335881"/>
      </dsp:txXfrm>
    </dsp:sp>
    <dsp:sp modelId="{4C1D8478-A170-461C-8958-376BFDEB8703}">
      <dsp:nvSpPr>
        <dsp:cNvPr id="0" name=""/>
        <dsp:cNvSpPr/>
      </dsp:nvSpPr>
      <dsp:spPr>
        <a:xfrm>
          <a:off x="6559088" y="3050570"/>
          <a:ext cx="2331721" cy="14190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US" sz="2200" kern="1200" noProof="0" dirty="0">
              <a:solidFill>
                <a:schemeClr val="tx1"/>
              </a:solidFill>
            </a:rPr>
            <a:t>0% - Black &amp; 100% - White</a:t>
          </a:r>
        </a:p>
      </dsp:txBody>
      <dsp:txXfrm>
        <a:off x="6600649" y="3092131"/>
        <a:ext cx="2248599" cy="133588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C58F69-31D5-40F1-A568-7179CB785576}">
      <dsp:nvSpPr>
        <dsp:cNvPr id="0" name=""/>
        <dsp:cNvSpPr/>
      </dsp:nvSpPr>
      <dsp:spPr>
        <a:xfrm>
          <a:off x="1663940" y="1111928"/>
          <a:ext cx="8027472" cy="4316900"/>
        </a:xfrm>
        <a:prstGeom prst="round2DiagRect">
          <a:avLst>
            <a:gd name="adj1" fmla="val 0"/>
            <a:gd name="adj2" fmla="val 166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D498D964-DFBC-443E-AAFF-A31737E804A0}">
      <dsp:nvSpPr>
        <dsp:cNvPr id="0" name=""/>
        <dsp:cNvSpPr/>
      </dsp:nvSpPr>
      <dsp:spPr>
        <a:xfrm>
          <a:off x="5677676" y="1569781"/>
          <a:ext cx="1070" cy="3401194"/>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p3d z="127000" prstMaterial="matte"/>
      </dsp:spPr>
      <dsp:style>
        <a:lnRef idx="2">
          <a:scrgbClr r="0" g="0" b="0"/>
        </a:lnRef>
        <a:fillRef idx="1">
          <a:scrgbClr r="0" g="0" b="0"/>
        </a:fillRef>
        <a:effectRef idx="0">
          <a:scrgbClr r="0" g="0" b="0"/>
        </a:effectRef>
        <a:fontRef idx="minor"/>
      </dsp:style>
    </dsp:sp>
    <dsp:sp modelId="{17703E05-30B0-4340-AF50-77952B73CE81}">
      <dsp:nvSpPr>
        <dsp:cNvPr id="0" name=""/>
        <dsp:cNvSpPr/>
      </dsp:nvSpPr>
      <dsp:spPr>
        <a:xfrm>
          <a:off x="1931523" y="1438966"/>
          <a:ext cx="3478571" cy="366282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kern="1200" noProof="0" dirty="0"/>
            <a:t>East to understand color-wise</a:t>
          </a:r>
        </a:p>
        <a:p>
          <a:pPr marL="0" lvl="0" indent="0" algn="l" defTabSz="889000">
            <a:lnSpc>
              <a:spcPct val="90000"/>
            </a:lnSpc>
            <a:spcBef>
              <a:spcPct val="0"/>
            </a:spcBef>
            <a:spcAft>
              <a:spcPct val="35000"/>
            </a:spcAft>
            <a:buFont typeface="Arial" panose="020B0604020202020204" pitchFamily="34" charset="0"/>
            <a:buNone/>
          </a:pPr>
          <a:endParaRPr lang="en-US" sz="2000" kern="1200" noProof="0" dirty="0"/>
        </a:p>
        <a:p>
          <a:pPr marL="0" lvl="0" indent="0" algn="l" defTabSz="889000">
            <a:lnSpc>
              <a:spcPct val="90000"/>
            </a:lnSpc>
            <a:spcBef>
              <a:spcPct val="0"/>
            </a:spcBef>
            <a:spcAft>
              <a:spcPct val="35000"/>
            </a:spcAft>
            <a:buFont typeface="Arial" panose="020B0604020202020204" pitchFamily="34" charset="0"/>
            <a:buNone/>
          </a:pPr>
          <a:endParaRPr lang="en-US" sz="2000" kern="1200" noProof="0" dirty="0"/>
        </a:p>
        <a:p>
          <a:pPr marL="0" lvl="0" indent="0" algn="l" defTabSz="889000">
            <a:lnSpc>
              <a:spcPct val="90000"/>
            </a:lnSpc>
            <a:spcBef>
              <a:spcPct val="0"/>
            </a:spcBef>
            <a:spcAft>
              <a:spcPct val="35000"/>
            </a:spcAft>
            <a:buFont typeface="Arial" panose="020B0604020202020204" pitchFamily="34" charset="0"/>
            <a:buNone/>
          </a:pPr>
          <a:r>
            <a:rPr lang="en-US" sz="2000" kern="1200" noProof="0" dirty="0"/>
            <a:t>More intuitive that RGB</a:t>
          </a:r>
        </a:p>
        <a:p>
          <a:pPr marL="0" lvl="0" indent="0" algn="l" defTabSz="889000">
            <a:lnSpc>
              <a:spcPct val="90000"/>
            </a:lnSpc>
            <a:spcBef>
              <a:spcPct val="0"/>
            </a:spcBef>
            <a:spcAft>
              <a:spcPct val="35000"/>
            </a:spcAft>
            <a:buFont typeface="Arial" panose="020B0604020202020204" pitchFamily="34" charset="0"/>
            <a:buNone/>
          </a:pPr>
          <a:endParaRPr lang="en-US" sz="2000" kern="1200" noProof="0" dirty="0"/>
        </a:p>
        <a:p>
          <a:pPr marL="0" lvl="0" indent="0" algn="l" defTabSz="889000">
            <a:lnSpc>
              <a:spcPct val="90000"/>
            </a:lnSpc>
            <a:spcBef>
              <a:spcPct val="0"/>
            </a:spcBef>
            <a:spcAft>
              <a:spcPct val="35000"/>
            </a:spcAft>
            <a:buFont typeface="Arial" panose="020B0604020202020204" pitchFamily="34" charset="0"/>
            <a:buNone/>
          </a:pPr>
          <a:endParaRPr lang="en-US" sz="2000" kern="1200" noProof="0" dirty="0"/>
        </a:p>
        <a:p>
          <a:pPr marL="0" lvl="0" indent="0" algn="l" defTabSz="889000">
            <a:lnSpc>
              <a:spcPct val="90000"/>
            </a:lnSpc>
            <a:spcBef>
              <a:spcPct val="0"/>
            </a:spcBef>
            <a:spcAft>
              <a:spcPct val="35000"/>
            </a:spcAft>
            <a:buFont typeface="Arial" panose="020B0604020202020204" pitchFamily="34" charset="0"/>
            <a:buNone/>
          </a:pPr>
          <a:r>
            <a:rPr lang="en-US" sz="2000" kern="1200" noProof="0" dirty="0"/>
            <a:t>Great for adjusting brightness or tint</a:t>
          </a:r>
        </a:p>
        <a:p>
          <a:pPr marL="0" lvl="0" indent="0" algn="l" defTabSz="889000">
            <a:lnSpc>
              <a:spcPct val="90000"/>
            </a:lnSpc>
            <a:spcBef>
              <a:spcPct val="0"/>
            </a:spcBef>
            <a:spcAft>
              <a:spcPct val="35000"/>
            </a:spcAft>
            <a:buFont typeface="Arial" panose="020B0604020202020204" pitchFamily="34" charset="0"/>
            <a:buNone/>
          </a:pPr>
          <a:endParaRPr lang="en-US" sz="2000" kern="1200" noProof="0" dirty="0"/>
        </a:p>
        <a:p>
          <a:pPr marL="0" lvl="0" indent="0" algn="l" defTabSz="889000">
            <a:lnSpc>
              <a:spcPct val="90000"/>
            </a:lnSpc>
            <a:spcBef>
              <a:spcPct val="0"/>
            </a:spcBef>
            <a:spcAft>
              <a:spcPct val="35000"/>
            </a:spcAft>
            <a:buFont typeface="Arial" panose="020B0604020202020204" pitchFamily="34" charset="0"/>
            <a:buNone/>
          </a:pPr>
          <a:r>
            <a:rPr lang="en-US" sz="2000" kern="1200" noProof="0" dirty="0"/>
            <a:t>Helpful in design &amp; theming</a:t>
          </a:r>
        </a:p>
      </dsp:txBody>
      <dsp:txXfrm>
        <a:off x="1931523" y="1438966"/>
        <a:ext cx="3478571" cy="3662824"/>
      </dsp:txXfrm>
    </dsp:sp>
    <dsp:sp modelId="{07A96FE2-B2C9-4D1B-AEDB-793A8BDDA49E}">
      <dsp:nvSpPr>
        <dsp:cNvPr id="0" name=""/>
        <dsp:cNvSpPr/>
      </dsp:nvSpPr>
      <dsp:spPr>
        <a:xfrm>
          <a:off x="5955416" y="1403510"/>
          <a:ext cx="3478571" cy="391658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noProof="0" dirty="0"/>
            <a:t>Not widely supported in older tools</a:t>
          </a:r>
        </a:p>
        <a:p>
          <a:pPr marL="0" lvl="0" indent="0" algn="l" defTabSz="889000">
            <a:lnSpc>
              <a:spcPct val="90000"/>
            </a:lnSpc>
            <a:spcBef>
              <a:spcPct val="0"/>
            </a:spcBef>
            <a:spcAft>
              <a:spcPct val="35000"/>
            </a:spcAft>
            <a:buNone/>
          </a:pPr>
          <a:endParaRPr lang="en-US" sz="2000" kern="1200" noProof="0" dirty="0"/>
        </a:p>
        <a:p>
          <a:pPr marL="0" lvl="0" indent="0" algn="l" defTabSz="889000">
            <a:lnSpc>
              <a:spcPct val="90000"/>
            </a:lnSpc>
            <a:spcBef>
              <a:spcPct val="0"/>
            </a:spcBef>
            <a:spcAft>
              <a:spcPct val="35000"/>
            </a:spcAft>
            <a:buNone/>
          </a:pPr>
          <a:r>
            <a:rPr lang="en-US" sz="2000" kern="1200" noProof="0" dirty="0"/>
            <a:t>Can be harder to compute precisely</a:t>
          </a:r>
        </a:p>
        <a:p>
          <a:pPr marL="0" lvl="0" indent="0" algn="l" defTabSz="889000">
            <a:lnSpc>
              <a:spcPct val="90000"/>
            </a:lnSpc>
            <a:spcBef>
              <a:spcPct val="0"/>
            </a:spcBef>
            <a:spcAft>
              <a:spcPct val="35000"/>
            </a:spcAft>
            <a:buNone/>
          </a:pPr>
          <a:endParaRPr lang="en-US" sz="2000" kern="1200" noProof="0" dirty="0"/>
        </a:p>
        <a:p>
          <a:pPr marL="0" lvl="0" indent="0" algn="l" defTabSz="889000">
            <a:lnSpc>
              <a:spcPct val="90000"/>
            </a:lnSpc>
            <a:spcBef>
              <a:spcPct val="0"/>
            </a:spcBef>
            <a:spcAft>
              <a:spcPct val="35000"/>
            </a:spcAft>
            <a:buNone/>
          </a:pPr>
          <a:r>
            <a:rPr lang="en-US" sz="2000" kern="1200" noProof="0" dirty="0"/>
            <a:t>Less precise for real-world color mixing</a:t>
          </a:r>
        </a:p>
        <a:p>
          <a:pPr marL="0" lvl="0" indent="0" algn="l" defTabSz="889000">
            <a:lnSpc>
              <a:spcPct val="90000"/>
            </a:lnSpc>
            <a:spcBef>
              <a:spcPct val="0"/>
            </a:spcBef>
            <a:spcAft>
              <a:spcPct val="35000"/>
            </a:spcAft>
            <a:buNone/>
          </a:pPr>
          <a:endParaRPr lang="en-US" sz="2000" kern="1200" noProof="0" dirty="0"/>
        </a:p>
        <a:p>
          <a:pPr marL="0" lvl="0" indent="0" algn="l" defTabSz="889000">
            <a:lnSpc>
              <a:spcPct val="90000"/>
            </a:lnSpc>
            <a:spcBef>
              <a:spcPct val="0"/>
            </a:spcBef>
            <a:spcAft>
              <a:spcPct val="35000"/>
            </a:spcAft>
            <a:buNone/>
          </a:pPr>
          <a:r>
            <a:rPr lang="en-US" sz="2000" kern="1200" noProof="0" dirty="0"/>
            <a:t>Not device-dependent (can cause inconsistencies)</a:t>
          </a:r>
        </a:p>
      </dsp:txBody>
      <dsp:txXfrm>
        <a:off x="5955416" y="1403510"/>
        <a:ext cx="3478571" cy="3916584"/>
      </dsp:txXfrm>
    </dsp:sp>
    <dsp:sp modelId="{A2B71AD7-076F-4573-8C0B-AF45C52EFBE9}">
      <dsp:nvSpPr>
        <dsp:cNvPr id="0" name=""/>
        <dsp:cNvSpPr/>
      </dsp:nvSpPr>
      <dsp:spPr>
        <a:xfrm rot="16200000">
          <a:off x="-1359688" y="1685716"/>
          <a:ext cx="4709345" cy="1337912"/>
        </a:xfrm>
        <a:prstGeom prst="rightArrow">
          <a:avLst>
            <a:gd name="adj1" fmla="val 49830"/>
            <a:gd name="adj2" fmla="val 60660"/>
          </a:avLst>
        </a:prstGeom>
        <a:gradFill rotWithShape="0">
          <a:gsLst>
            <a:gs pos="0">
              <a:schemeClr val="accent1">
                <a:tint val="50000"/>
                <a:hueOff val="0"/>
                <a:satOff val="0"/>
                <a:lumOff val="0"/>
                <a:alphaOff val="0"/>
                <a:satMod val="103000"/>
                <a:lumMod val="102000"/>
                <a:tint val="94000"/>
              </a:schemeClr>
            </a:gs>
            <a:gs pos="50000">
              <a:schemeClr val="accent1">
                <a:tint val="50000"/>
                <a:hueOff val="0"/>
                <a:satOff val="0"/>
                <a:lumOff val="0"/>
                <a:alphaOff val="0"/>
                <a:satMod val="110000"/>
                <a:lumMod val="100000"/>
                <a:shade val="100000"/>
              </a:schemeClr>
            </a:gs>
            <a:gs pos="100000">
              <a:schemeClr val="accent1">
                <a:tint val="50000"/>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88900" h="88900"/>
          <a:bevelB w="88900" h="31750" prst="angle"/>
        </a:sp3d>
      </dsp:spPr>
      <dsp:style>
        <a:lnRef idx="0">
          <a:scrgbClr r="0" g="0" b="0"/>
        </a:lnRef>
        <a:fillRef idx="3">
          <a:scrgbClr r="0" g="0" b="0"/>
        </a:fillRef>
        <a:effectRef idx="2">
          <a:scrgbClr r="0" g="0" b="0"/>
        </a:effectRef>
        <a:fontRef idx="minor"/>
      </dsp:style>
      <dsp:txBody>
        <a:bodyPr spcFirstLastPara="0" vert="horz" wrap="square" lIns="114300" tIns="114300" rIns="114300" bIns="114300" numCol="1" spcCol="1270" anchor="ctr" anchorCtr="0">
          <a:noAutofit/>
        </a:bodyPr>
        <a:lstStyle/>
        <a:p>
          <a:pPr marL="0" lvl="0" indent="0" algn="r" defTabSz="1333500">
            <a:lnSpc>
              <a:spcPct val="90000"/>
            </a:lnSpc>
            <a:spcBef>
              <a:spcPct val="0"/>
            </a:spcBef>
            <a:spcAft>
              <a:spcPct val="35000"/>
            </a:spcAft>
            <a:buNone/>
          </a:pPr>
          <a:r>
            <a:rPr lang="en-US" sz="3000" kern="1200" noProof="0" dirty="0"/>
            <a:t>Advantages</a:t>
          </a:r>
        </a:p>
      </dsp:txBody>
      <dsp:txXfrm>
        <a:off x="-1157484" y="2223536"/>
        <a:ext cx="4304936" cy="666682"/>
      </dsp:txXfrm>
    </dsp:sp>
    <dsp:sp modelId="{FD29D6B1-746B-4B32-A08F-69837A765887}">
      <dsp:nvSpPr>
        <dsp:cNvPr id="0" name=""/>
        <dsp:cNvSpPr/>
      </dsp:nvSpPr>
      <dsp:spPr>
        <a:xfrm rot="5400000">
          <a:off x="8005696" y="3517129"/>
          <a:ext cx="4709345" cy="1337912"/>
        </a:xfrm>
        <a:prstGeom prst="rightArrow">
          <a:avLst>
            <a:gd name="adj1" fmla="val 49830"/>
            <a:gd name="adj2" fmla="val 60660"/>
          </a:avLst>
        </a:prstGeom>
        <a:gradFill rotWithShape="0">
          <a:gsLst>
            <a:gs pos="0">
              <a:schemeClr val="accent1">
                <a:tint val="50000"/>
                <a:hueOff val="0"/>
                <a:satOff val="0"/>
                <a:lumOff val="0"/>
                <a:alphaOff val="0"/>
                <a:satMod val="103000"/>
                <a:lumMod val="102000"/>
                <a:tint val="94000"/>
              </a:schemeClr>
            </a:gs>
            <a:gs pos="50000">
              <a:schemeClr val="accent1">
                <a:tint val="50000"/>
                <a:hueOff val="0"/>
                <a:satOff val="0"/>
                <a:lumOff val="0"/>
                <a:alphaOff val="0"/>
                <a:satMod val="110000"/>
                <a:lumMod val="100000"/>
                <a:shade val="100000"/>
              </a:schemeClr>
            </a:gs>
            <a:gs pos="100000">
              <a:schemeClr val="accent1">
                <a:tint val="50000"/>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88900" h="88900"/>
          <a:bevelB w="88900" h="31750" prst="angle"/>
        </a:sp3d>
      </dsp:spPr>
      <dsp:style>
        <a:lnRef idx="0">
          <a:scrgbClr r="0" g="0" b="0"/>
        </a:lnRef>
        <a:fillRef idx="3">
          <a:scrgbClr r="0" g="0" b="0"/>
        </a:fillRef>
        <a:effectRef idx="2">
          <a:scrgbClr r="0" g="0" b="0"/>
        </a:effectRef>
        <a:fontRef idx="minor"/>
      </dsp:style>
      <dsp:txBody>
        <a:bodyPr spcFirstLastPara="0" vert="horz" wrap="square" lIns="114300" tIns="114300" rIns="114300" bIns="114300" numCol="1" spcCol="1270" anchor="ctr" anchorCtr="0">
          <a:noAutofit/>
        </a:bodyPr>
        <a:lstStyle/>
        <a:p>
          <a:pPr marL="0" lvl="0" indent="0" algn="r" defTabSz="1333500">
            <a:lnSpc>
              <a:spcPct val="90000"/>
            </a:lnSpc>
            <a:spcBef>
              <a:spcPct val="0"/>
            </a:spcBef>
            <a:spcAft>
              <a:spcPct val="35000"/>
            </a:spcAft>
            <a:buNone/>
          </a:pPr>
          <a:r>
            <a:rPr lang="en-US" sz="3000" kern="1200" noProof="0" dirty="0"/>
            <a:t>Disadvantages</a:t>
          </a:r>
        </a:p>
      </dsp:txBody>
      <dsp:txXfrm>
        <a:off x="8207901" y="3650540"/>
        <a:ext cx="4304936" cy="66668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9/3/layout/OpposingIdeas">
  <dgm:title val=""/>
  <dgm:desc val=""/>
  <dgm:catLst>
    <dgm:cat type="relationship" pri="3400"/>
  </dgm:catLst>
  <dgm:samp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clrData>
  <dgm:layoutNode name="Name0">
    <dgm:varLst>
      <dgm:chMax val="2"/>
      <dgm:dir/>
      <dgm:animOne val="branch"/>
      <dgm:animLvl val="lvl"/>
      <dgm:resizeHandles val="exact"/>
    </dgm:varLst>
    <dgm:choose name="Name1">
      <dgm:if name="Name2" axis="ch" ptType="node" func="cnt" op="lte" val="1">
        <dgm:alg type="composite">
          <dgm:param type="ar" val="0.9928"/>
        </dgm:alg>
      </dgm:if>
      <dgm:else name="Name3">
        <dgm:alg type="composite">
          <dgm:param type="ar" val="1.6364"/>
        </dgm:alg>
      </dgm:else>
    </dgm:choose>
    <dgm:shape xmlns:r="http://schemas.openxmlformats.org/officeDocument/2006/relationships" r:blip="">
      <dgm:adjLst/>
    </dgm:shape>
    <dgm:choose name="Name4">
      <dgm:if name="Name5" func="var" arg="dir" op="equ" val="norm">
        <dgm:choose name="Name6">
          <dgm:if name="Name7"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2963"/>
              <dgm:constr type="t" for="ch" forName="ChildText1" refType="h" fact="0.2722"/>
              <dgm:constr type="w" for="ch" forName="ChildText1" refType="w" fact="0.6534"/>
              <dgm:constr type="h" for="ch" forName="ChildText1" refType="h" fact="0.6682"/>
              <dgm:constr type="l" for="ch" forName="Background" refType="w" fact="0.246"/>
              <dgm:constr type="t" for="ch" forName="Background" refType="h" fact="0.2125"/>
              <dgm:constr type="w" for="ch" forName="Background" refType="w" fact="0.754"/>
              <dgm:constr type="h" for="ch" forName="Background" refType="h" fact="0.7875"/>
              <dgm:constr type="l" for="ch" forName="ParentText1" refType="w" fact="0"/>
              <dgm:constr type="t" for="ch" forName="ParentText1" refType="h" fact="0"/>
              <dgm:constr type="w" for="ch" forName="ParentText1" refType="w" fact="0.234"/>
              <dgm:constr type="h" for="ch" forName="ParentText1" refType="h" fact="0.8713"/>
              <dgm:constr type="l" for="ch" forName="ParentShape1" refType="w" fact="0"/>
              <dgm:constr type="t" for="ch" forName="ParentShape1" refType="h" fact="0"/>
              <dgm:constr type="w" for="ch" forName="ParentShape1" refType="w" fact="0.234"/>
              <dgm:constr type="h" for="ch" forName="ParentShape1" refType="h" fact="0.8713"/>
            </dgm:constrLst>
          </dgm:if>
          <dgm:else name="Name8">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15"/>
              <dgm:constr type="t" for="ch" forName="ChildText1" refType="h" fact="0.22"/>
              <dgm:constr type="w" for="ch" forName="ChildText1" refType="w" fact="0.325"/>
              <dgm:constr type="h" for="ch" forName="ChildText1" refType="h" fact="0.56"/>
              <dgm:constr type="l" for="ch" forName="ChildText2" refType="w" fact="0.525"/>
              <dgm:constr type="t" for="ch" forName="ChildText2" refType="h" fact="0.22"/>
              <dgm:constr type="w" for="ch" forName="ChildText2" refType="w" fact="0.325"/>
              <dgm:constr type="h" for="ch" forName="ChildText2" refType="h" fact="0.56"/>
              <dgm:constr type="l" for="ch" forName="Background" refType="w" fact="0.125"/>
              <dgm:constr type="t" for="ch" forName="Background" refType="h" fact="0.17"/>
              <dgm:constr type="w" for="ch" forName="Background" refType="w" fact="0.75"/>
              <dgm:constr type="h" for="ch" forName="Background" refType="h" fact="0.66"/>
              <dgm:constr type="l" for="ch" forName="ParentText1" refType="w" fact="0"/>
              <dgm:constr type="t" for="ch" forName="ParentText1" refType="h" fact="0"/>
              <dgm:constr type="w" for="ch" forName="ParentText1" refType="w" fact="0.125"/>
              <dgm:constr type="h" for="ch" forName="ParentText1" refType="h" fact="0.72"/>
              <dgm:constr type="l" for="ch" forName="ParentShape1" refType="w" fact="0"/>
              <dgm:constr type="t" for="ch" forName="ParentShape1" refType="h" fact="0"/>
              <dgm:constr type="w" for="ch" forName="ParentShape1" refType="w" fact="0.125"/>
              <dgm:constr type="h" for="ch" forName="ParentShape1" refType="h" fact="0.72"/>
              <dgm:constr type="l" for="ch" forName="ParentText2" refType="w" fact="0.875"/>
              <dgm:constr type="t" for="ch" forName="ParentText2" refType="h" fact="0.28"/>
              <dgm:constr type="w" for="ch" forName="ParentText2" refType="w" fact="0.125"/>
              <dgm:constr type="h" for="ch" forName="ParentText2" refType="h" fact="0.72"/>
              <dgm:constr type="l" for="ch" forName="ParentShape2" refType="w" fact="0.875"/>
              <dgm:constr type="t" for="ch" forName="ParentShape2" refType="h" fact="0.28"/>
              <dgm:constr type="w" for="ch" forName="ParentShape2" refType="w" fact="0.125"/>
              <dgm:constr type="h" for="ch" forName="ParentShape2" refType="h" fact="0.72"/>
              <dgm:constr type="l" for="ch" forName="Divider" refType="w" fact="0.5"/>
              <dgm:constr type="t" for="ch" forName="Divider" refType="h" fact="0.24"/>
              <dgm:constr type="w" for="ch" forName="Divider" refType="w" fact="0.0001"/>
              <dgm:constr type="h" for="ch" forName="Divider" refType="h" fact="0.52"/>
            </dgm:constrLst>
          </dgm:else>
        </dgm:choose>
      </dgm:if>
      <dgm:else name="Name9">
        <dgm:choose name="Name10">
          <dgm:if name="Name11"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2455"/>
              <dgm:constr type="t" for="ch" forName="ChildText1" refType="h" fact="0.2651"/>
              <dgm:constr type="w" for="ch" forName="ChildText1" refType="w" fact="0.5351"/>
              <dgm:constr type="h" for="ch" forName="ChildText1" refType="h" fact="0.56"/>
              <dgm:constr type="r" for="ch" forName="Background" refType="w" fact="-0.246"/>
              <dgm:constr type="t" for="ch" forName="Background" refType="h" fact="0.2125"/>
              <dgm:constr type="w" for="ch" forName="Background" refType="w" fact="0.754"/>
              <dgm:constr type="h" for="ch" forName="Background" refType="h" fact="0.7875"/>
              <dgm:constr type="r" for="ch" forName="ParentText1" refType="w" fact="0"/>
              <dgm:constr type="t" for="ch" forName="ParentText1" refType="h" fact="0"/>
              <dgm:constr type="w" for="ch" forName="ParentText1" refType="w" fact="0.234"/>
              <dgm:constr type="h" for="ch" forName="ParentText1" refType="h" fact="0.8713"/>
              <dgm:constr type="r" for="ch" forName="ParentShape1" refType="w" fact="0"/>
              <dgm:constr type="t" for="ch" forName="ParentShape1" refType="h" fact="0"/>
              <dgm:constr type="w" for="ch" forName="ParentShape1" refType="w" fact="0.234"/>
              <dgm:constr type="h" for="ch" forName="ParentShape1" refType="h" fact="0.8713"/>
            </dgm:constrLst>
          </dgm:if>
          <dgm:else name="Name12">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15"/>
              <dgm:constr type="t" for="ch" forName="ChildText1" refType="h" fact="0.22"/>
              <dgm:constr type="w" for="ch" forName="ChildText1" refType="w" fact="0.325"/>
              <dgm:constr type="h" for="ch" forName="ChildText1" refType="h" fact="0.56"/>
              <dgm:constr type="r" for="ch" forName="ChildText2" refType="w" fact="-0.525"/>
              <dgm:constr type="t" for="ch" forName="ChildText2" refType="h" fact="0.22"/>
              <dgm:constr type="w" for="ch" forName="ChildText2" refType="w" fact="0.325"/>
              <dgm:constr type="h" for="ch" forName="ChildText2" refType="h" fact="0.56"/>
              <dgm:constr type="r" for="ch" forName="Background" refType="w" fact="-0.125"/>
              <dgm:constr type="t" for="ch" forName="Background" refType="h" fact="0.17"/>
              <dgm:constr type="w" for="ch" forName="Background" refType="w" fact="0.75"/>
              <dgm:constr type="h" for="ch" forName="Background" refType="h" fact="0.66"/>
              <dgm:constr type="r" for="ch" forName="ParentText1" refType="w" fact="0"/>
              <dgm:constr type="t" for="ch" forName="ParentText1" refType="h" fact="0"/>
              <dgm:constr type="w" for="ch" forName="ParentText1" refType="w" fact="0.125"/>
              <dgm:constr type="h" for="ch" forName="ParentText1" refType="h" fact="0.72"/>
              <dgm:constr type="r" for="ch" forName="ParentShape1" refType="w" fact="0"/>
              <dgm:constr type="t" for="ch" forName="ParentShape1" refType="h" fact="0"/>
              <dgm:constr type="w" for="ch" forName="ParentShape1" refType="w" fact="0.125"/>
              <dgm:constr type="h" for="ch" forName="ParentShape1" refType="h" fact="0.72"/>
              <dgm:constr type="r" for="ch" forName="ParentText2" refType="w" fact="-0.875"/>
              <dgm:constr type="t" for="ch" forName="ParentText2" refType="h" fact="0.28"/>
              <dgm:constr type="w" for="ch" forName="ParentText2" refType="w" fact="0.125"/>
              <dgm:constr type="h" for="ch" forName="ParentText2" refType="h" fact="0.72"/>
              <dgm:constr type="r" for="ch" forName="ParentShape2" refType="w" fact="-0.875"/>
              <dgm:constr type="t" for="ch" forName="ParentShape2" refType="h" fact="0.28"/>
              <dgm:constr type="w" for="ch" forName="ParentShape2" refType="w" fact="0.125"/>
              <dgm:constr type="h" for="ch" forName="ParentShape2" refType="h" fact="0.72"/>
              <dgm:constr type="r" for="ch" forName="Divider" refType="w" fact="-0.5"/>
              <dgm:constr type="t" for="ch" forName="Divider" refType="h" fact="0.24"/>
              <dgm:constr type="w" for="ch" forName="Divider" refType="w" fact="0.0001"/>
              <dgm:constr type="h" for="ch" forName="Divider" refType="h" fact="0.52"/>
            </dgm:constrLst>
          </dgm:else>
        </dgm:choose>
      </dgm:else>
    </dgm:choose>
    <dgm:choose name="Name13">
      <dgm:if name="Name14" axis="ch" ptType="node" func="cnt" op="gte" val="1">
        <dgm:layoutNode name="Background" styleLbl="node1">
          <dgm:alg type="sp"/>
          <dgm:choose name="Name15">
            <dgm:if name="Name16" func="var" arg="dir" op="equ" val="norm">
              <dgm:shape xmlns:r="http://schemas.openxmlformats.org/officeDocument/2006/relationships" type="round2DiagRect" r:blip="">
                <dgm:adjLst>
                  <dgm:adj idx="1" val="0"/>
                  <dgm:adj idx="2" val="0.1667"/>
                </dgm:adjLst>
              </dgm:shape>
            </dgm:if>
            <dgm:else name="Name17">
              <dgm:shape xmlns:r="http://schemas.openxmlformats.org/officeDocument/2006/relationships" type="round2DiagRect" r:blip="">
                <dgm:adjLst>
                  <dgm:adj idx="1" val="0.1667"/>
                  <dgm:adj idx="2" val="0"/>
                </dgm:adjLst>
              </dgm:shape>
            </dgm:else>
          </dgm:choose>
          <dgm:presOf/>
        </dgm:layoutNode>
        <dgm:choose name="Name18">
          <dgm:if name="Name19" axis="ch" ptType="node" func="cnt" op="gte" val="2">
            <dgm:layoutNode name="Divider" styleLbl="callout">
              <dgm:alg type="sp"/>
              <dgm:shape xmlns:r="http://schemas.openxmlformats.org/officeDocument/2006/relationships" type="line" r:blip="">
                <dgm:adjLst/>
              </dgm:shape>
              <dgm:presOf/>
            </dgm:layoutNode>
          </dgm:if>
          <dgm:else name="Name20"/>
        </dgm:choose>
        <dgm:layoutNode name="ChildText1"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21">
          <dgm:if name="Name22" axis="ch" ptType="node" func="cnt" op="gte" val="2">
            <dgm:layoutNode name="ChildText2"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3"/>
        </dgm:choose>
        <dgm:layoutNode name="ParentText1" styleLbl="revTx">
          <dgm:varLst>
            <dgm:chMax val="1"/>
            <dgm:chPref val="1"/>
          </dgm:varLst>
          <dgm:choose name="Name24">
            <dgm:if name="Name25" func="var" arg="dir" op="equ" val="norm">
              <dgm:alg type="tx">
                <dgm:param type="parTxLTRAlign" val="r"/>
                <dgm:param type="shpTxLTRAlignCh" val="r"/>
                <dgm:param type="txAnchorVertCh" val="mid"/>
                <dgm:param type="autoTxRot" val="grav"/>
              </dgm:alg>
            </dgm:if>
            <dgm:else name="Name26">
              <dgm:alg type="tx">
                <dgm:param type="parTxLTRAlign" val="l"/>
                <dgm:param type="shpTxLTRAlignCh" val="r"/>
                <dgm:param type="txAnchorVertCh" val="mid"/>
                <dgm:param type="autoTxRot" val="grav"/>
              </dgm:alg>
            </dgm:else>
          </dgm:choose>
          <dgm:choose name="Name27">
            <dgm:if name="Name28" func="var" arg="dir" op="equ" val="norm">
              <dgm:shape xmlns:r="http://schemas.openxmlformats.org/officeDocument/2006/relationships" rot="-90" type="rightArrow" r:blip="" hideGeom="1">
                <dgm:adjLst>
                  <dgm:adj idx="1" val="0.4983"/>
                  <dgm:adj idx="2" val="0.6066"/>
                </dgm:adjLst>
              </dgm:shape>
            </dgm:if>
            <dgm:else name="Name29">
              <dgm:shape xmlns:r="http://schemas.openxmlformats.org/officeDocument/2006/relationships" rot="90" type="leftArrow" r:blip="" hideGeom="1">
                <dgm:adjLst>
                  <dgm:adj idx="1" val="0.4983"/>
                  <dgm:adj idx="2" val="0.6066"/>
                </dgm:adjLst>
              </dgm:shape>
            </dgm:else>
          </dgm:choos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1" styleLbl="alignImgPlace1">
          <dgm:varLst/>
          <dgm:alg type="sp"/>
          <dgm:presOf axis="ch self" ptType="node node" st="1 1" cnt="1 0"/>
          <dgm:choose name="Name30">
            <dgm:if name="Name31" func="var" arg="dir" op="equ" val="norm">
              <dgm:shape xmlns:r="http://schemas.openxmlformats.org/officeDocument/2006/relationships" rot="-90" type="rightArrow" r:blip="">
                <dgm:adjLst>
                  <dgm:adj idx="1" val="0.4983"/>
                  <dgm:adj idx="2" val="0.6066"/>
                </dgm:adjLst>
              </dgm:shape>
            </dgm:if>
            <dgm:else name="Name32">
              <dgm:shape xmlns:r="http://schemas.openxmlformats.org/officeDocument/2006/relationships" rot="90" type="leftArrow" r:blip="">
                <dgm:adjLst>
                  <dgm:adj idx="1" val="0.4983"/>
                  <dgm:adj idx="2" val="0.6066"/>
                </dgm:adjLst>
              </dgm:shape>
            </dgm:else>
          </dgm:choose>
        </dgm:layoutNode>
        <dgm:choose name="Name33">
          <dgm:if name="Name34" axis="ch" ptType="node" func="cnt" op="gte" val="2">
            <dgm:layoutNode name="ParentText2" styleLbl="revTx">
              <dgm:varLst>
                <dgm:chMax val="1"/>
                <dgm:chPref val="1"/>
              </dgm:varLst>
              <dgm:choose name="Name35">
                <dgm:if name="Name36" func="var" arg="dir" op="equ" val="norm">
                  <dgm:alg type="tx">
                    <dgm:param type="parTxLTRAlign" val="r"/>
                    <dgm:param type="shpTxLTRAlignCh" val="r"/>
                    <dgm:param type="txAnchorVertCh" val="mid"/>
                    <dgm:param type="autoTxRot" val="grav"/>
                  </dgm:alg>
                </dgm:if>
                <dgm:else name="Name37">
                  <dgm:alg type="tx">
                    <dgm:param type="parTxLTRAlign" val="l"/>
                    <dgm:param type="shpTxLTRAlignCh" val="r"/>
                    <dgm:param type="txAnchorVertCh" val="mid"/>
                    <dgm:param type="autoTxRot" val="grav"/>
                  </dgm:alg>
                </dgm:else>
              </dgm:choose>
              <dgm:choose name="Name38">
                <dgm:if name="Name39" func="var" arg="dir" op="equ" val="norm">
                  <dgm:shape xmlns:r="http://schemas.openxmlformats.org/officeDocument/2006/relationships" rot="90" type="rightArrow" r:blip="" hideGeom="1">
                    <dgm:adjLst>
                      <dgm:adj idx="1" val="0.4983"/>
                      <dgm:adj idx="2" val="0.6066"/>
                    </dgm:adjLst>
                  </dgm:shape>
                </dgm:if>
                <dgm:else name="Name40">
                  <dgm:shape xmlns:r="http://schemas.openxmlformats.org/officeDocument/2006/relationships" rot="-90" type="leftArrow" r:blip="" hideGeom="1">
                    <dgm:adjLst>
                      <dgm:adj idx="1" val="0.4983"/>
                      <dgm:adj idx="2" val="0.6066"/>
                    </dgm:adjLst>
                  </dgm:shape>
                </dgm:else>
              </dgm:choos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2" styleLbl="alignImgPlace1">
              <dgm:varLst/>
              <dgm:alg type="sp"/>
              <dgm:choose name="Name41">
                <dgm:if name="Name42" func="var" arg="dir" op="equ" val="norm">
                  <dgm:shape xmlns:r="http://schemas.openxmlformats.org/officeDocument/2006/relationships" rot="90" type="rightArrow" r:blip="">
                    <dgm:adjLst>
                      <dgm:adj idx="1" val="0.4983"/>
                      <dgm:adj idx="2" val="0.6066"/>
                    </dgm:adjLst>
                  </dgm:shape>
                </dgm:if>
                <dgm:else name="Name43">
                  <dgm:shape xmlns:r="http://schemas.openxmlformats.org/officeDocument/2006/relationships" rot="-90" type="leftArrow" r:blip="">
                    <dgm:adjLst>
                      <dgm:adj idx="1" val="0.4983"/>
                      <dgm:adj idx="2" val="0.6066"/>
                    </dgm:adjLst>
                  </dgm:shape>
                </dgm:else>
              </dgm:choose>
              <dgm:presOf axis="ch self" ptType="node node" st="2 1" cnt="1 0"/>
            </dgm:layoutNode>
          </dgm:if>
          <dgm:else name="Name44"/>
        </dgm:choose>
      </dgm:if>
      <dgm:else name="Name4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7D73AD-8130-4FB2-8A0A-1F94D70F3AF3}" type="datetimeFigureOut">
              <a:rPr lang="en-US" smtClean="0"/>
              <a:t>5/20/2025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ACD6E2-1B4F-4F4B-B52E-08E56D67F227}" type="slidenum">
              <a:rPr lang="en-US" smtClean="0"/>
              <a:t>‹#›</a:t>
            </a:fld>
            <a:endParaRPr lang="en-US"/>
          </a:p>
        </p:txBody>
      </p:sp>
    </p:spTree>
    <p:extLst>
      <p:ext uri="{BB962C8B-B14F-4D97-AF65-F5344CB8AC3E}">
        <p14:creationId xmlns:p14="http://schemas.microsoft.com/office/powerpoint/2010/main" val="33112540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C964DF-8F20-4293-7092-CF2EDB9D50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79A69C-BD4F-0B93-2D01-2CB1E87E2B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97BD87-889B-8D8E-D670-1507CD50D80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6B1DD65-20DE-E491-2B61-45D6A2B55344}"/>
              </a:ext>
            </a:extLst>
          </p:cNvPr>
          <p:cNvSpPr>
            <a:spLocks noGrp="1"/>
          </p:cNvSpPr>
          <p:nvPr>
            <p:ph type="sldNum" sz="quarter" idx="5"/>
          </p:nvPr>
        </p:nvSpPr>
        <p:spPr/>
        <p:txBody>
          <a:bodyPr/>
          <a:lstStyle/>
          <a:p>
            <a:fld id="{07851809-1E0E-4711-BC06-3B62F965606B}" type="slidenum">
              <a:rPr lang="en-IN" smtClean="0"/>
              <a:t>16</a:t>
            </a:fld>
            <a:endParaRPr lang="en-IN"/>
          </a:p>
        </p:txBody>
      </p:sp>
    </p:spTree>
    <p:extLst>
      <p:ext uri="{BB962C8B-B14F-4D97-AF65-F5344CB8AC3E}">
        <p14:creationId xmlns:p14="http://schemas.microsoft.com/office/powerpoint/2010/main" val="14802187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3550526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40731055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813862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41425084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42910266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765002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280478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821623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33829327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199262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7851809-1E0E-4711-BC06-3B62F965606B}" type="slidenum">
              <a:rPr lang="en-IN" smtClean="0"/>
              <a:t>17</a:t>
            </a:fld>
            <a:endParaRPr lang="en-IN"/>
          </a:p>
        </p:txBody>
      </p:sp>
    </p:spTree>
    <p:extLst>
      <p:ext uri="{BB962C8B-B14F-4D97-AF65-F5344CB8AC3E}">
        <p14:creationId xmlns:p14="http://schemas.microsoft.com/office/powerpoint/2010/main" val="26487772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39541869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B3C09DC-6933-4198-B167-0E99D4F82481}" type="slidenum">
              <a:rPr lang="en-IN" smtClean="0"/>
              <a:t>47</a:t>
            </a:fld>
            <a:endParaRPr lang="en-IN"/>
          </a:p>
        </p:txBody>
      </p:sp>
    </p:spTree>
    <p:extLst>
      <p:ext uri="{BB962C8B-B14F-4D97-AF65-F5344CB8AC3E}">
        <p14:creationId xmlns:p14="http://schemas.microsoft.com/office/powerpoint/2010/main" val="42705744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B3C09DC-6933-4198-B167-0E99D4F82481}" type="slidenum">
              <a:rPr lang="en-IN" smtClean="0"/>
              <a:t>48</a:t>
            </a:fld>
            <a:endParaRPr lang="en-IN"/>
          </a:p>
        </p:txBody>
      </p:sp>
    </p:spTree>
    <p:extLst>
      <p:ext uri="{BB962C8B-B14F-4D97-AF65-F5344CB8AC3E}">
        <p14:creationId xmlns:p14="http://schemas.microsoft.com/office/powerpoint/2010/main" val="2315803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8ED96-58DB-E19A-0BF0-2515450CD2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ED23B3-8776-9DA6-7636-C49CD66C26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BFCBDB-47A2-80F2-02D2-742930757F2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05C0B74F-85A2-331A-7B16-14002BAF6E1D}"/>
              </a:ext>
            </a:extLst>
          </p:cNvPr>
          <p:cNvSpPr>
            <a:spLocks noGrp="1"/>
          </p:cNvSpPr>
          <p:nvPr>
            <p:ph type="sldNum" sz="quarter" idx="5"/>
          </p:nvPr>
        </p:nvSpPr>
        <p:spPr/>
        <p:txBody>
          <a:bodyPr/>
          <a:lstStyle/>
          <a:p>
            <a:fld id="{07851809-1E0E-4711-BC06-3B62F965606B}" type="slidenum">
              <a:rPr lang="en-IN" smtClean="0"/>
              <a:t>18</a:t>
            </a:fld>
            <a:endParaRPr lang="en-IN"/>
          </a:p>
        </p:txBody>
      </p:sp>
    </p:spTree>
    <p:extLst>
      <p:ext uri="{BB962C8B-B14F-4D97-AF65-F5344CB8AC3E}">
        <p14:creationId xmlns:p14="http://schemas.microsoft.com/office/powerpoint/2010/main" val="1626634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65662-E925-9829-2034-E71C7C45A5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FC5A47-9AD7-AEF9-B29E-C150DD7631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3B38AB-4DB6-43CE-CA18-C990F8B1C56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8793652-69F5-8401-DE78-0F713DBC5E3C}"/>
              </a:ext>
            </a:extLst>
          </p:cNvPr>
          <p:cNvSpPr>
            <a:spLocks noGrp="1"/>
          </p:cNvSpPr>
          <p:nvPr>
            <p:ph type="sldNum" sz="quarter" idx="5"/>
          </p:nvPr>
        </p:nvSpPr>
        <p:spPr/>
        <p:txBody>
          <a:bodyPr/>
          <a:lstStyle/>
          <a:p>
            <a:fld id="{07851809-1E0E-4711-BC06-3B62F965606B}" type="slidenum">
              <a:rPr lang="en-IN" smtClean="0"/>
              <a:t>19</a:t>
            </a:fld>
            <a:endParaRPr lang="en-IN"/>
          </a:p>
        </p:txBody>
      </p:sp>
    </p:spTree>
    <p:extLst>
      <p:ext uri="{BB962C8B-B14F-4D97-AF65-F5344CB8AC3E}">
        <p14:creationId xmlns:p14="http://schemas.microsoft.com/office/powerpoint/2010/main" val="3133144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94CB3-7117-F5EA-3E38-E3AB639A58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EA7BAA-10BC-0A95-AB39-2B014EC2C8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5A71EE-6020-3C00-BAAF-59097B9E032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855884F-F291-0553-AAC6-5969E864DA26}"/>
              </a:ext>
            </a:extLst>
          </p:cNvPr>
          <p:cNvSpPr>
            <a:spLocks noGrp="1"/>
          </p:cNvSpPr>
          <p:nvPr>
            <p:ph type="sldNum" sz="quarter" idx="5"/>
          </p:nvPr>
        </p:nvSpPr>
        <p:spPr/>
        <p:txBody>
          <a:bodyPr/>
          <a:lstStyle/>
          <a:p>
            <a:fld id="{07851809-1E0E-4711-BC06-3B62F965606B}" type="slidenum">
              <a:rPr lang="en-IN" smtClean="0"/>
              <a:t>20</a:t>
            </a:fld>
            <a:endParaRPr lang="en-IN"/>
          </a:p>
        </p:txBody>
      </p:sp>
    </p:spTree>
    <p:extLst>
      <p:ext uri="{BB962C8B-B14F-4D97-AF65-F5344CB8AC3E}">
        <p14:creationId xmlns:p14="http://schemas.microsoft.com/office/powerpoint/2010/main" val="1235328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2BC39-6430-0B2F-A960-46A28C1DB5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7EF063-23A0-5ABB-D8FC-6EC6E0F14A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3E95F7-E509-F07A-3757-F9A6951F3E7E}"/>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FFF6BA36-62EB-6217-41A8-F94D56FF1808}"/>
              </a:ext>
            </a:extLst>
          </p:cNvPr>
          <p:cNvSpPr>
            <a:spLocks noGrp="1"/>
          </p:cNvSpPr>
          <p:nvPr>
            <p:ph type="sldNum" sz="quarter" idx="5"/>
          </p:nvPr>
        </p:nvSpPr>
        <p:spPr/>
        <p:txBody>
          <a:bodyPr/>
          <a:lstStyle/>
          <a:p>
            <a:fld id="{07851809-1E0E-4711-BC06-3B62F965606B}" type="slidenum">
              <a:rPr lang="en-IN" smtClean="0"/>
              <a:t>21</a:t>
            </a:fld>
            <a:endParaRPr lang="en-IN"/>
          </a:p>
        </p:txBody>
      </p:sp>
    </p:spTree>
    <p:extLst>
      <p:ext uri="{BB962C8B-B14F-4D97-AF65-F5344CB8AC3E}">
        <p14:creationId xmlns:p14="http://schemas.microsoft.com/office/powerpoint/2010/main" val="2010696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2B67AE-1B51-35FC-D888-A81BA9C7AA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330A00-F0C0-5D97-D4C7-830B4DFB02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4389BB-22BD-1072-9B5D-BE2BB4A4C807}"/>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FAD6686-BC91-BAEE-4F4C-65A3537BCD96}"/>
              </a:ext>
            </a:extLst>
          </p:cNvPr>
          <p:cNvSpPr>
            <a:spLocks noGrp="1"/>
          </p:cNvSpPr>
          <p:nvPr>
            <p:ph type="sldNum" sz="quarter" idx="5"/>
          </p:nvPr>
        </p:nvSpPr>
        <p:spPr/>
        <p:txBody>
          <a:bodyPr/>
          <a:lstStyle/>
          <a:p>
            <a:fld id="{07851809-1E0E-4711-BC06-3B62F965606B}" type="slidenum">
              <a:rPr lang="en-IN" smtClean="0"/>
              <a:t>22</a:t>
            </a:fld>
            <a:endParaRPr lang="en-IN"/>
          </a:p>
        </p:txBody>
      </p:sp>
    </p:spTree>
    <p:extLst>
      <p:ext uri="{BB962C8B-B14F-4D97-AF65-F5344CB8AC3E}">
        <p14:creationId xmlns:p14="http://schemas.microsoft.com/office/powerpoint/2010/main" val="11305984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107D0F-233D-C59A-6D98-3151E58513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0595F9-8A36-2F54-DB02-B74FC6E622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87DBE9-2EB6-8D37-E8DB-B98A9840D3C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DC4E77B-EDC9-8074-30F3-1E0F6F609D97}"/>
              </a:ext>
            </a:extLst>
          </p:cNvPr>
          <p:cNvSpPr>
            <a:spLocks noGrp="1"/>
          </p:cNvSpPr>
          <p:nvPr>
            <p:ph type="sldNum" sz="quarter" idx="5"/>
          </p:nvPr>
        </p:nvSpPr>
        <p:spPr/>
        <p:txBody>
          <a:bodyPr/>
          <a:lstStyle/>
          <a:p>
            <a:fld id="{07851809-1E0E-4711-BC06-3B62F965606B}" type="slidenum">
              <a:rPr lang="en-IN" smtClean="0"/>
              <a:t>23</a:t>
            </a:fld>
            <a:endParaRPr lang="en-IN"/>
          </a:p>
        </p:txBody>
      </p:sp>
    </p:spTree>
    <p:extLst>
      <p:ext uri="{BB962C8B-B14F-4D97-AF65-F5344CB8AC3E}">
        <p14:creationId xmlns:p14="http://schemas.microsoft.com/office/powerpoint/2010/main" val="4249748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0F45B-0699-08DA-2843-CA13C94A01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7A0F24-0D0D-4051-7FED-BDDD3DE2CC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1FF602-BE4B-DA80-82CD-05396E1C23CE}"/>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6D6B2D9-C2C5-55BF-EE17-A6332EE5562F}"/>
              </a:ext>
            </a:extLst>
          </p:cNvPr>
          <p:cNvSpPr>
            <a:spLocks noGrp="1"/>
          </p:cNvSpPr>
          <p:nvPr>
            <p:ph type="sldNum" sz="quarter" idx="5"/>
          </p:nvPr>
        </p:nvSpPr>
        <p:spPr/>
        <p:txBody>
          <a:bodyPr/>
          <a:lstStyle/>
          <a:p>
            <a:fld id="{07851809-1E0E-4711-BC06-3B62F965606B}" type="slidenum">
              <a:rPr lang="en-IN" smtClean="0"/>
              <a:t>24</a:t>
            </a:fld>
            <a:endParaRPr lang="en-IN"/>
          </a:p>
        </p:txBody>
      </p:sp>
    </p:spTree>
    <p:extLst>
      <p:ext uri="{BB962C8B-B14F-4D97-AF65-F5344CB8AC3E}">
        <p14:creationId xmlns:p14="http://schemas.microsoft.com/office/powerpoint/2010/main" val="549033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FB08A-89DB-0315-FB7E-0A5677AC4F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E3B5985-5C01-C7E7-F4BB-EC8E84183D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9744DA-E3D5-49F2-C9DD-61CB858A8B1F}"/>
              </a:ext>
            </a:extLst>
          </p:cNvPr>
          <p:cNvSpPr>
            <a:spLocks noGrp="1"/>
          </p:cNvSpPr>
          <p:nvPr>
            <p:ph type="dt" sz="half" idx="10"/>
          </p:nvPr>
        </p:nvSpPr>
        <p:spPr/>
        <p:txBody>
          <a:bodyPr/>
          <a:lstStyle/>
          <a:p>
            <a:fld id="{8F0F06BE-9EA6-42DF-9009-21A373FF8149}" type="datetimeFigureOut">
              <a:rPr lang="en-US" smtClean="0"/>
              <a:t>5/20/2025</a:t>
            </a:fld>
            <a:endParaRPr lang="en-US"/>
          </a:p>
        </p:txBody>
      </p:sp>
      <p:sp>
        <p:nvSpPr>
          <p:cNvPr id="5" name="Footer Placeholder 4">
            <a:extLst>
              <a:ext uri="{FF2B5EF4-FFF2-40B4-BE49-F238E27FC236}">
                <a16:creationId xmlns:a16="http://schemas.microsoft.com/office/drawing/2014/main" id="{90C4791A-2474-5063-9604-B22B30B5C5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3C4553-8185-335E-23B3-391514235539}"/>
              </a:ext>
            </a:extLst>
          </p:cNvPr>
          <p:cNvSpPr>
            <a:spLocks noGrp="1"/>
          </p:cNvSpPr>
          <p:nvPr>
            <p:ph type="sldNum" sz="quarter" idx="12"/>
          </p:nvPr>
        </p:nvSpPr>
        <p:spPr/>
        <p:txBody>
          <a:bodyPr/>
          <a:lstStyle/>
          <a:p>
            <a:fld id="{30A30465-BD6B-4E2E-9F21-375A3A77DA2E}" type="slidenum">
              <a:rPr lang="en-US" smtClean="0"/>
              <a:t>‹#›</a:t>
            </a:fld>
            <a:endParaRPr lang="en-US"/>
          </a:p>
        </p:txBody>
      </p:sp>
    </p:spTree>
    <p:extLst>
      <p:ext uri="{BB962C8B-B14F-4D97-AF65-F5344CB8AC3E}">
        <p14:creationId xmlns:p14="http://schemas.microsoft.com/office/powerpoint/2010/main" val="1611493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067BA-0913-BDD5-F4E4-7BFC3551BE6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5D8B03-9B61-A08B-C85B-CB7709EE09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778D6A-52D3-ABD4-20A6-54DEC96FAD04}"/>
              </a:ext>
            </a:extLst>
          </p:cNvPr>
          <p:cNvSpPr>
            <a:spLocks noGrp="1"/>
          </p:cNvSpPr>
          <p:nvPr>
            <p:ph type="dt" sz="half" idx="10"/>
          </p:nvPr>
        </p:nvSpPr>
        <p:spPr/>
        <p:txBody>
          <a:bodyPr/>
          <a:lstStyle/>
          <a:p>
            <a:fld id="{8F0F06BE-9EA6-42DF-9009-21A373FF8149}" type="datetimeFigureOut">
              <a:rPr lang="en-US" smtClean="0"/>
              <a:t>5/20/2025</a:t>
            </a:fld>
            <a:endParaRPr lang="en-US"/>
          </a:p>
        </p:txBody>
      </p:sp>
      <p:sp>
        <p:nvSpPr>
          <p:cNvPr id="5" name="Footer Placeholder 4">
            <a:extLst>
              <a:ext uri="{FF2B5EF4-FFF2-40B4-BE49-F238E27FC236}">
                <a16:creationId xmlns:a16="http://schemas.microsoft.com/office/drawing/2014/main" id="{AF437F22-A684-BF3F-6E1C-51D263381E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6730BD-F51B-40BE-DCBD-981BC016954C}"/>
              </a:ext>
            </a:extLst>
          </p:cNvPr>
          <p:cNvSpPr>
            <a:spLocks noGrp="1"/>
          </p:cNvSpPr>
          <p:nvPr>
            <p:ph type="sldNum" sz="quarter" idx="12"/>
          </p:nvPr>
        </p:nvSpPr>
        <p:spPr/>
        <p:txBody>
          <a:bodyPr/>
          <a:lstStyle/>
          <a:p>
            <a:fld id="{30A30465-BD6B-4E2E-9F21-375A3A77DA2E}" type="slidenum">
              <a:rPr lang="en-US" smtClean="0"/>
              <a:t>‹#›</a:t>
            </a:fld>
            <a:endParaRPr lang="en-US"/>
          </a:p>
        </p:txBody>
      </p:sp>
    </p:spTree>
    <p:extLst>
      <p:ext uri="{BB962C8B-B14F-4D97-AF65-F5344CB8AC3E}">
        <p14:creationId xmlns:p14="http://schemas.microsoft.com/office/powerpoint/2010/main" val="12523370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83451A-2107-051F-A5AA-C9BEB07FA85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146ADE-1702-DFD1-DEBF-E6E8886F59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CAC6A3-CCC8-7824-62D6-2F6C6CDA61AC}"/>
              </a:ext>
            </a:extLst>
          </p:cNvPr>
          <p:cNvSpPr>
            <a:spLocks noGrp="1"/>
          </p:cNvSpPr>
          <p:nvPr>
            <p:ph type="dt" sz="half" idx="10"/>
          </p:nvPr>
        </p:nvSpPr>
        <p:spPr/>
        <p:txBody>
          <a:bodyPr/>
          <a:lstStyle/>
          <a:p>
            <a:fld id="{8F0F06BE-9EA6-42DF-9009-21A373FF8149}" type="datetimeFigureOut">
              <a:rPr lang="en-US" smtClean="0"/>
              <a:t>5/20/2025</a:t>
            </a:fld>
            <a:endParaRPr lang="en-US"/>
          </a:p>
        </p:txBody>
      </p:sp>
      <p:sp>
        <p:nvSpPr>
          <p:cNvPr id="5" name="Footer Placeholder 4">
            <a:extLst>
              <a:ext uri="{FF2B5EF4-FFF2-40B4-BE49-F238E27FC236}">
                <a16:creationId xmlns:a16="http://schemas.microsoft.com/office/drawing/2014/main" id="{8D858F1E-4F92-D2F3-7A54-806D6CFB28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0F0E27-80A1-ED33-95DE-0A10DAF85FF2}"/>
              </a:ext>
            </a:extLst>
          </p:cNvPr>
          <p:cNvSpPr>
            <a:spLocks noGrp="1"/>
          </p:cNvSpPr>
          <p:nvPr>
            <p:ph type="sldNum" sz="quarter" idx="12"/>
          </p:nvPr>
        </p:nvSpPr>
        <p:spPr/>
        <p:txBody>
          <a:bodyPr/>
          <a:lstStyle/>
          <a:p>
            <a:fld id="{30A30465-BD6B-4E2E-9F21-375A3A77DA2E}" type="slidenum">
              <a:rPr lang="en-US" smtClean="0"/>
              <a:t>‹#›</a:t>
            </a:fld>
            <a:endParaRPr lang="en-US"/>
          </a:p>
        </p:txBody>
      </p:sp>
    </p:spTree>
    <p:extLst>
      <p:ext uri="{BB962C8B-B14F-4D97-AF65-F5344CB8AC3E}">
        <p14:creationId xmlns:p14="http://schemas.microsoft.com/office/powerpoint/2010/main" val="29194803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0F0F1"/>
          </a:solidFill>
        </p:spPr>
      </p:sp>
      <p:sp>
        <p:nvSpPr>
          <p:cNvPr id="3" name="Shape 1"/>
          <p:cNvSpPr/>
          <p:nvPr/>
        </p:nvSpPr>
        <p:spPr>
          <a:xfrm>
            <a:off x="0" y="0"/>
            <a:ext cx="12192000" cy="68580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7304386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0F0F1"/>
          </a:solidFill>
        </p:spPr>
      </p:sp>
      <p:sp>
        <p:nvSpPr>
          <p:cNvPr id="3" name="Shape 1"/>
          <p:cNvSpPr/>
          <p:nvPr/>
        </p:nvSpPr>
        <p:spPr>
          <a:xfrm>
            <a:off x="0" y="0"/>
            <a:ext cx="12192000" cy="68580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0286768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0F0F1"/>
          </a:solidFill>
        </p:spPr>
      </p:sp>
      <p:sp>
        <p:nvSpPr>
          <p:cNvPr id="3" name="Shape 1"/>
          <p:cNvSpPr/>
          <p:nvPr/>
        </p:nvSpPr>
        <p:spPr>
          <a:xfrm>
            <a:off x="0" y="0"/>
            <a:ext cx="12192000" cy="68580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3133941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0F0F1"/>
          </a:solidFill>
        </p:spPr>
      </p:sp>
      <p:sp>
        <p:nvSpPr>
          <p:cNvPr id="3" name="Shape 1"/>
          <p:cNvSpPr/>
          <p:nvPr/>
        </p:nvSpPr>
        <p:spPr>
          <a:xfrm>
            <a:off x="0" y="0"/>
            <a:ext cx="12192000" cy="68580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5045231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0F0F1"/>
          </a:solidFill>
        </p:spPr>
      </p:sp>
      <p:sp>
        <p:nvSpPr>
          <p:cNvPr id="3" name="Shape 1"/>
          <p:cNvSpPr/>
          <p:nvPr/>
        </p:nvSpPr>
        <p:spPr>
          <a:xfrm>
            <a:off x="0" y="0"/>
            <a:ext cx="12192000" cy="68580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4212036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0F0F1"/>
          </a:solidFill>
        </p:spPr>
      </p:sp>
      <p:sp>
        <p:nvSpPr>
          <p:cNvPr id="3" name="Shape 1"/>
          <p:cNvSpPr/>
          <p:nvPr/>
        </p:nvSpPr>
        <p:spPr>
          <a:xfrm>
            <a:off x="0" y="0"/>
            <a:ext cx="12192000" cy="68580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6148708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0F0F1"/>
          </a:solidFill>
        </p:spPr>
      </p:sp>
      <p:sp>
        <p:nvSpPr>
          <p:cNvPr id="3" name="Shape 1"/>
          <p:cNvSpPr/>
          <p:nvPr/>
        </p:nvSpPr>
        <p:spPr>
          <a:xfrm>
            <a:off x="0" y="0"/>
            <a:ext cx="12192000" cy="68580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816811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C4179-3C80-7DC5-22DA-636DBDA6AC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61FF99-1402-29EA-9E8E-7E540DB42B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BAB1B9-9EFA-6BC0-C54A-778D9FB80035}"/>
              </a:ext>
            </a:extLst>
          </p:cNvPr>
          <p:cNvSpPr>
            <a:spLocks noGrp="1"/>
          </p:cNvSpPr>
          <p:nvPr>
            <p:ph type="dt" sz="half" idx="10"/>
          </p:nvPr>
        </p:nvSpPr>
        <p:spPr/>
        <p:txBody>
          <a:bodyPr/>
          <a:lstStyle/>
          <a:p>
            <a:fld id="{8F0F06BE-9EA6-42DF-9009-21A373FF8149}" type="datetimeFigureOut">
              <a:rPr lang="en-US" smtClean="0"/>
              <a:t>5/20/2025</a:t>
            </a:fld>
            <a:endParaRPr lang="en-US"/>
          </a:p>
        </p:txBody>
      </p:sp>
      <p:sp>
        <p:nvSpPr>
          <p:cNvPr id="5" name="Footer Placeholder 4">
            <a:extLst>
              <a:ext uri="{FF2B5EF4-FFF2-40B4-BE49-F238E27FC236}">
                <a16:creationId xmlns:a16="http://schemas.microsoft.com/office/drawing/2014/main" id="{BD2C19F7-092D-93B3-AB68-BCEB8DDB50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9C223B-27F1-7043-893D-D51DC8C7155C}"/>
              </a:ext>
            </a:extLst>
          </p:cNvPr>
          <p:cNvSpPr>
            <a:spLocks noGrp="1"/>
          </p:cNvSpPr>
          <p:nvPr>
            <p:ph type="sldNum" sz="quarter" idx="12"/>
          </p:nvPr>
        </p:nvSpPr>
        <p:spPr/>
        <p:txBody>
          <a:bodyPr/>
          <a:lstStyle/>
          <a:p>
            <a:fld id="{30A30465-BD6B-4E2E-9F21-375A3A77DA2E}" type="slidenum">
              <a:rPr lang="en-US" smtClean="0"/>
              <a:t>‹#›</a:t>
            </a:fld>
            <a:endParaRPr lang="en-US"/>
          </a:p>
        </p:txBody>
      </p:sp>
    </p:spTree>
    <p:extLst>
      <p:ext uri="{BB962C8B-B14F-4D97-AF65-F5344CB8AC3E}">
        <p14:creationId xmlns:p14="http://schemas.microsoft.com/office/powerpoint/2010/main" val="2768059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41E81-113F-A460-619F-16E8857989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74AB85A-49F9-894C-43C4-6A93AF0B83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2BF0E7-92BB-B855-380F-89E59AAED37A}"/>
              </a:ext>
            </a:extLst>
          </p:cNvPr>
          <p:cNvSpPr>
            <a:spLocks noGrp="1"/>
          </p:cNvSpPr>
          <p:nvPr>
            <p:ph type="dt" sz="half" idx="10"/>
          </p:nvPr>
        </p:nvSpPr>
        <p:spPr/>
        <p:txBody>
          <a:bodyPr/>
          <a:lstStyle/>
          <a:p>
            <a:fld id="{8F0F06BE-9EA6-42DF-9009-21A373FF8149}" type="datetimeFigureOut">
              <a:rPr lang="en-US" smtClean="0"/>
              <a:t>5/20/2025</a:t>
            </a:fld>
            <a:endParaRPr lang="en-US"/>
          </a:p>
        </p:txBody>
      </p:sp>
      <p:sp>
        <p:nvSpPr>
          <p:cNvPr id="5" name="Footer Placeholder 4">
            <a:extLst>
              <a:ext uri="{FF2B5EF4-FFF2-40B4-BE49-F238E27FC236}">
                <a16:creationId xmlns:a16="http://schemas.microsoft.com/office/drawing/2014/main" id="{7F3EE328-0D38-74ED-1663-F2484190C6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208CED-E115-ADA7-C049-FA518F656215}"/>
              </a:ext>
            </a:extLst>
          </p:cNvPr>
          <p:cNvSpPr>
            <a:spLocks noGrp="1"/>
          </p:cNvSpPr>
          <p:nvPr>
            <p:ph type="sldNum" sz="quarter" idx="12"/>
          </p:nvPr>
        </p:nvSpPr>
        <p:spPr/>
        <p:txBody>
          <a:bodyPr/>
          <a:lstStyle/>
          <a:p>
            <a:fld id="{30A30465-BD6B-4E2E-9F21-375A3A77DA2E}" type="slidenum">
              <a:rPr lang="en-US" smtClean="0"/>
              <a:t>‹#›</a:t>
            </a:fld>
            <a:endParaRPr lang="en-US"/>
          </a:p>
        </p:txBody>
      </p:sp>
    </p:spTree>
    <p:extLst>
      <p:ext uri="{BB962C8B-B14F-4D97-AF65-F5344CB8AC3E}">
        <p14:creationId xmlns:p14="http://schemas.microsoft.com/office/powerpoint/2010/main" val="2770680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72B58-185E-8AC0-7BAB-133F84F447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22034B-6BEC-F2BF-280E-BD3AFC8A05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C20CDA-D9C8-6A30-BEF6-335D881783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3A37DD-D6A1-9C5D-9D41-DF4527A010CE}"/>
              </a:ext>
            </a:extLst>
          </p:cNvPr>
          <p:cNvSpPr>
            <a:spLocks noGrp="1"/>
          </p:cNvSpPr>
          <p:nvPr>
            <p:ph type="dt" sz="half" idx="10"/>
          </p:nvPr>
        </p:nvSpPr>
        <p:spPr/>
        <p:txBody>
          <a:bodyPr/>
          <a:lstStyle/>
          <a:p>
            <a:fld id="{8F0F06BE-9EA6-42DF-9009-21A373FF8149}" type="datetimeFigureOut">
              <a:rPr lang="en-US" smtClean="0"/>
              <a:t>5/20/2025</a:t>
            </a:fld>
            <a:endParaRPr lang="en-US"/>
          </a:p>
        </p:txBody>
      </p:sp>
      <p:sp>
        <p:nvSpPr>
          <p:cNvPr id="6" name="Footer Placeholder 5">
            <a:extLst>
              <a:ext uri="{FF2B5EF4-FFF2-40B4-BE49-F238E27FC236}">
                <a16:creationId xmlns:a16="http://schemas.microsoft.com/office/drawing/2014/main" id="{DB55200F-77DC-4E1A-B434-CBFFF956A5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838802-2F5A-7A7A-DBA4-27A15A21FFEA}"/>
              </a:ext>
            </a:extLst>
          </p:cNvPr>
          <p:cNvSpPr>
            <a:spLocks noGrp="1"/>
          </p:cNvSpPr>
          <p:nvPr>
            <p:ph type="sldNum" sz="quarter" idx="12"/>
          </p:nvPr>
        </p:nvSpPr>
        <p:spPr/>
        <p:txBody>
          <a:bodyPr/>
          <a:lstStyle/>
          <a:p>
            <a:fld id="{30A30465-BD6B-4E2E-9F21-375A3A77DA2E}" type="slidenum">
              <a:rPr lang="en-US" smtClean="0"/>
              <a:t>‹#›</a:t>
            </a:fld>
            <a:endParaRPr lang="en-US"/>
          </a:p>
        </p:txBody>
      </p:sp>
    </p:spTree>
    <p:extLst>
      <p:ext uri="{BB962C8B-B14F-4D97-AF65-F5344CB8AC3E}">
        <p14:creationId xmlns:p14="http://schemas.microsoft.com/office/powerpoint/2010/main" val="338314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09A74-6850-37FA-4712-B46C2C96A95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A3CD904-1F05-8ECB-1F5F-0C1AA5F6D1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A544F2-F69F-C589-E551-A30C27AE6B1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476C7DB-4089-F5D0-1EFA-D4889B600B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79B55F-BB37-BADE-124D-E84A1A4517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2280AEF-0C43-68E5-6BFA-1FCF0C4B50CD}"/>
              </a:ext>
            </a:extLst>
          </p:cNvPr>
          <p:cNvSpPr>
            <a:spLocks noGrp="1"/>
          </p:cNvSpPr>
          <p:nvPr>
            <p:ph type="dt" sz="half" idx="10"/>
          </p:nvPr>
        </p:nvSpPr>
        <p:spPr/>
        <p:txBody>
          <a:bodyPr/>
          <a:lstStyle/>
          <a:p>
            <a:fld id="{8F0F06BE-9EA6-42DF-9009-21A373FF8149}" type="datetimeFigureOut">
              <a:rPr lang="en-US" smtClean="0"/>
              <a:t>5/20/2025</a:t>
            </a:fld>
            <a:endParaRPr lang="en-US"/>
          </a:p>
        </p:txBody>
      </p:sp>
      <p:sp>
        <p:nvSpPr>
          <p:cNvPr id="8" name="Footer Placeholder 7">
            <a:extLst>
              <a:ext uri="{FF2B5EF4-FFF2-40B4-BE49-F238E27FC236}">
                <a16:creationId xmlns:a16="http://schemas.microsoft.com/office/drawing/2014/main" id="{B8F37A5B-506C-B757-2B37-D3EF331D18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EF56C4-66DC-E737-B06F-1A5AA0E59483}"/>
              </a:ext>
            </a:extLst>
          </p:cNvPr>
          <p:cNvSpPr>
            <a:spLocks noGrp="1"/>
          </p:cNvSpPr>
          <p:nvPr>
            <p:ph type="sldNum" sz="quarter" idx="12"/>
          </p:nvPr>
        </p:nvSpPr>
        <p:spPr/>
        <p:txBody>
          <a:bodyPr/>
          <a:lstStyle/>
          <a:p>
            <a:fld id="{30A30465-BD6B-4E2E-9F21-375A3A77DA2E}" type="slidenum">
              <a:rPr lang="en-US" smtClean="0"/>
              <a:t>‹#›</a:t>
            </a:fld>
            <a:endParaRPr lang="en-US"/>
          </a:p>
        </p:txBody>
      </p:sp>
    </p:spTree>
    <p:extLst>
      <p:ext uri="{BB962C8B-B14F-4D97-AF65-F5344CB8AC3E}">
        <p14:creationId xmlns:p14="http://schemas.microsoft.com/office/powerpoint/2010/main" val="2182984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6AB61-1018-244F-BEDF-B3DCA23936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E42EC62-7D14-7093-5F18-D4ADF3AEDDAE}"/>
              </a:ext>
            </a:extLst>
          </p:cNvPr>
          <p:cNvSpPr>
            <a:spLocks noGrp="1"/>
          </p:cNvSpPr>
          <p:nvPr>
            <p:ph type="dt" sz="half" idx="10"/>
          </p:nvPr>
        </p:nvSpPr>
        <p:spPr/>
        <p:txBody>
          <a:bodyPr/>
          <a:lstStyle/>
          <a:p>
            <a:fld id="{8F0F06BE-9EA6-42DF-9009-21A373FF8149}" type="datetimeFigureOut">
              <a:rPr lang="en-US" smtClean="0"/>
              <a:t>5/20/2025</a:t>
            </a:fld>
            <a:endParaRPr lang="en-US"/>
          </a:p>
        </p:txBody>
      </p:sp>
      <p:sp>
        <p:nvSpPr>
          <p:cNvPr id="4" name="Footer Placeholder 3">
            <a:extLst>
              <a:ext uri="{FF2B5EF4-FFF2-40B4-BE49-F238E27FC236}">
                <a16:creationId xmlns:a16="http://schemas.microsoft.com/office/drawing/2014/main" id="{31503679-4000-F9E8-D470-736FFA7C57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39D1A1-B9D9-50F8-20FC-9CBB49BA8B23}"/>
              </a:ext>
            </a:extLst>
          </p:cNvPr>
          <p:cNvSpPr>
            <a:spLocks noGrp="1"/>
          </p:cNvSpPr>
          <p:nvPr>
            <p:ph type="sldNum" sz="quarter" idx="12"/>
          </p:nvPr>
        </p:nvSpPr>
        <p:spPr/>
        <p:txBody>
          <a:bodyPr/>
          <a:lstStyle/>
          <a:p>
            <a:fld id="{30A30465-BD6B-4E2E-9F21-375A3A77DA2E}" type="slidenum">
              <a:rPr lang="en-US" smtClean="0"/>
              <a:t>‹#›</a:t>
            </a:fld>
            <a:endParaRPr lang="en-US"/>
          </a:p>
        </p:txBody>
      </p:sp>
    </p:spTree>
    <p:extLst>
      <p:ext uri="{BB962C8B-B14F-4D97-AF65-F5344CB8AC3E}">
        <p14:creationId xmlns:p14="http://schemas.microsoft.com/office/powerpoint/2010/main" val="2950871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BE053F-FE3D-9EE3-9601-B2F8C56B0B51}"/>
              </a:ext>
            </a:extLst>
          </p:cNvPr>
          <p:cNvSpPr>
            <a:spLocks noGrp="1"/>
          </p:cNvSpPr>
          <p:nvPr>
            <p:ph type="dt" sz="half" idx="10"/>
          </p:nvPr>
        </p:nvSpPr>
        <p:spPr/>
        <p:txBody>
          <a:bodyPr/>
          <a:lstStyle/>
          <a:p>
            <a:fld id="{8F0F06BE-9EA6-42DF-9009-21A373FF8149}" type="datetimeFigureOut">
              <a:rPr lang="en-US" smtClean="0"/>
              <a:t>5/20/2025</a:t>
            </a:fld>
            <a:endParaRPr lang="en-US"/>
          </a:p>
        </p:txBody>
      </p:sp>
      <p:sp>
        <p:nvSpPr>
          <p:cNvPr id="3" name="Footer Placeholder 2">
            <a:extLst>
              <a:ext uri="{FF2B5EF4-FFF2-40B4-BE49-F238E27FC236}">
                <a16:creationId xmlns:a16="http://schemas.microsoft.com/office/drawing/2014/main" id="{48D397FF-CA89-042A-687B-31C9C45C46A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B9856AB-ADA1-FC42-B822-4E70D9B45C2C}"/>
              </a:ext>
            </a:extLst>
          </p:cNvPr>
          <p:cNvSpPr>
            <a:spLocks noGrp="1"/>
          </p:cNvSpPr>
          <p:nvPr>
            <p:ph type="sldNum" sz="quarter" idx="12"/>
          </p:nvPr>
        </p:nvSpPr>
        <p:spPr/>
        <p:txBody>
          <a:bodyPr/>
          <a:lstStyle/>
          <a:p>
            <a:fld id="{30A30465-BD6B-4E2E-9F21-375A3A77DA2E}" type="slidenum">
              <a:rPr lang="en-US" smtClean="0"/>
              <a:t>‹#›</a:t>
            </a:fld>
            <a:endParaRPr lang="en-US"/>
          </a:p>
        </p:txBody>
      </p:sp>
    </p:spTree>
    <p:extLst>
      <p:ext uri="{BB962C8B-B14F-4D97-AF65-F5344CB8AC3E}">
        <p14:creationId xmlns:p14="http://schemas.microsoft.com/office/powerpoint/2010/main" val="1439129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BDD27-BF61-68DB-2351-FAE74B201D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61D6B6-776B-F825-366F-C95B6B4FCF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B73D5A-FBA8-EF34-65FE-FEF27CD01C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2CCC25-4C7E-CD26-2E78-C3E17A44AEFE}"/>
              </a:ext>
            </a:extLst>
          </p:cNvPr>
          <p:cNvSpPr>
            <a:spLocks noGrp="1"/>
          </p:cNvSpPr>
          <p:nvPr>
            <p:ph type="dt" sz="half" idx="10"/>
          </p:nvPr>
        </p:nvSpPr>
        <p:spPr/>
        <p:txBody>
          <a:bodyPr/>
          <a:lstStyle/>
          <a:p>
            <a:fld id="{8F0F06BE-9EA6-42DF-9009-21A373FF8149}" type="datetimeFigureOut">
              <a:rPr lang="en-US" smtClean="0"/>
              <a:t>5/20/2025</a:t>
            </a:fld>
            <a:endParaRPr lang="en-US"/>
          </a:p>
        </p:txBody>
      </p:sp>
      <p:sp>
        <p:nvSpPr>
          <p:cNvPr id="6" name="Footer Placeholder 5">
            <a:extLst>
              <a:ext uri="{FF2B5EF4-FFF2-40B4-BE49-F238E27FC236}">
                <a16:creationId xmlns:a16="http://schemas.microsoft.com/office/drawing/2014/main" id="{4DA52A9D-83BA-C76B-4BA2-3A68BBEDE5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7A18AD-5BE6-AC29-6B95-45DADED5B04E}"/>
              </a:ext>
            </a:extLst>
          </p:cNvPr>
          <p:cNvSpPr>
            <a:spLocks noGrp="1"/>
          </p:cNvSpPr>
          <p:nvPr>
            <p:ph type="sldNum" sz="quarter" idx="12"/>
          </p:nvPr>
        </p:nvSpPr>
        <p:spPr/>
        <p:txBody>
          <a:bodyPr/>
          <a:lstStyle/>
          <a:p>
            <a:fld id="{30A30465-BD6B-4E2E-9F21-375A3A77DA2E}" type="slidenum">
              <a:rPr lang="en-US" smtClean="0"/>
              <a:t>‹#›</a:t>
            </a:fld>
            <a:endParaRPr lang="en-US"/>
          </a:p>
        </p:txBody>
      </p:sp>
    </p:spTree>
    <p:extLst>
      <p:ext uri="{BB962C8B-B14F-4D97-AF65-F5344CB8AC3E}">
        <p14:creationId xmlns:p14="http://schemas.microsoft.com/office/powerpoint/2010/main" val="4284375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62B54-AA5F-F7D5-F009-B58B7A85E0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BA21509-9358-0864-DCE7-755726A94B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B8C969C-35F4-9999-A685-CAFB9E9F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7A5F4C-7134-15F0-6985-ED4A07C1ED33}"/>
              </a:ext>
            </a:extLst>
          </p:cNvPr>
          <p:cNvSpPr>
            <a:spLocks noGrp="1"/>
          </p:cNvSpPr>
          <p:nvPr>
            <p:ph type="dt" sz="half" idx="10"/>
          </p:nvPr>
        </p:nvSpPr>
        <p:spPr/>
        <p:txBody>
          <a:bodyPr/>
          <a:lstStyle/>
          <a:p>
            <a:fld id="{8F0F06BE-9EA6-42DF-9009-21A373FF8149}" type="datetimeFigureOut">
              <a:rPr lang="en-US" smtClean="0"/>
              <a:t>5/20/2025</a:t>
            </a:fld>
            <a:endParaRPr lang="en-US"/>
          </a:p>
        </p:txBody>
      </p:sp>
      <p:sp>
        <p:nvSpPr>
          <p:cNvPr id="6" name="Footer Placeholder 5">
            <a:extLst>
              <a:ext uri="{FF2B5EF4-FFF2-40B4-BE49-F238E27FC236}">
                <a16:creationId xmlns:a16="http://schemas.microsoft.com/office/drawing/2014/main" id="{CF54E26F-A40D-ABCA-0204-C3B39EEE9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E9EA32-AAB5-DCEB-206D-A2A807227009}"/>
              </a:ext>
            </a:extLst>
          </p:cNvPr>
          <p:cNvSpPr>
            <a:spLocks noGrp="1"/>
          </p:cNvSpPr>
          <p:nvPr>
            <p:ph type="sldNum" sz="quarter" idx="12"/>
          </p:nvPr>
        </p:nvSpPr>
        <p:spPr/>
        <p:txBody>
          <a:bodyPr/>
          <a:lstStyle/>
          <a:p>
            <a:fld id="{30A30465-BD6B-4E2E-9F21-375A3A77DA2E}" type="slidenum">
              <a:rPr lang="en-US" smtClean="0"/>
              <a:t>‹#›</a:t>
            </a:fld>
            <a:endParaRPr lang="en-US"/>
          </a:p>
        </p:txBody>
      </p:sp>
    </p:spTree>
    <p:extLst>
      <p:ext uri="{BB962C8B-B14F-4D97-AF65-F5344CB8AC3E}">
        <p14:creationId xmlns:p14="http://schemas.microsoft.com/office/powerpoint/2010/main" val="3891319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380976-B368-BB49-3E99-CD106DA575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3127B6-748A-3A2E-6838-D10E61654B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F79FDD-B728-CC89-8019-BAC1443D3A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0F06BE-9EA6-42DF-9009-21A373FF8149}" type="datetimeFigureOut">
              <a:rPr lang="en-US" smtClean="0"/>
              <a:t>5/20/2025</a:t>
            </a:fld>
            <a:endParaRPr lang="en-US"/>
          </a:p>
        </p:txBody>
      </p:sp>
      <p:sp>
        <p:nvSpPr>
          <p:cNvPr id="5" name="Footer Placeholder 4">
            <a:extLst>
              <a:ext uri="{FF2B5EF4-FFF2-40B4-BE49-F238E27FC236}">
                <a16:creationId xmlns:a16="http://schemas.microsoft.com/office/drawing/2014/main" id="{E6BF0BF4-D857-8CC0-51F2-4CBF3CC81D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31B9965-7245-2623-9019-D67B338CCA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A30465-BD6B-4E2E-9F21-375A3A77DA2E}" type="slidenum">
              <a:rPr lang="en-US" smtClean="0"/>
              <a:t>‹#›</a:t>
            </a:fld>
            <a:endParaRPr lang="en-US"/>
          </a:p>
        </p:txBody>
      </p:sp>
    </p:spTree>
    <p:extLst>
      <p:ext uri="{BB962C8B-B14F-4D97-AF65-F5344CB8AC3E}">
        <p14:creationId xmlns:p14="http://schemas.microsoft.com/office/powerpoint/2010/main" val="41735158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8.sv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geeksforgeeks.org/" TargetMode="External"/><Relationship Id="rId2" Type="http://schemas.openxmlformats.org/officeDocument/2006/relationships/hyperlink" Target="https://google.com/" TargetMode="External"/><Relationship Id="rId1" Type="http://schemas.openxmlformats.org/officeDocument/2006/relationships/slideLayout" Target="../slideLayouts/slideLayout2.xml"/><Relationship Id="rId5" Type="http://schemas.openxmlformats.org/officeDocument/2006/relationships/hyperlink" Target="https://chatgpt.com/" TargetMode="External"/><Relationship Id="rId4" Type="http://schemas.openxmlformats.org/officeDocument/2006/relationships/hyperlink" Target="https://youtu.be/g16GEhJXr4U?si=pNMfvgoZJCodL5ad"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6.png"/><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uliticolor blend of lights in an X formation">
            <a:extLst>
              <a:ext uri="{FF2B5EF4-FFF2-40B4-BE49-F238E27FC236}">
                <a16:creationId xmlns:a16="http://schemas.microsoft.com/office/drawing/2014/main" id="{B553F082-4FFA-A50D-963C-720AFCEFD3F9}"/>
              </a:ext>
            </a:extLst>
          </p:cNvPr>
          <p:cNvPicPr>
            <a:picLocks noChangeAspect="1"/>
          </p:cNvPicPr>
          <p:nvPr/>
        </p:nvPicPr>
        <p:blipFill>
          <a:blip r:embed="rId2"/>
          <a:srcRect t="18624" r="4756" b="1114"/>
          <a:stretch/>
        </p:blipFill>
        <p:spPr>
          <a:xfrm>
            <a:off x="20" y="10"/>
            <a:ext cx="12191980" cy="5730230"/>
          </a:xfrm>
          <a:prstGeom prst="rect">
            <a:avLst/>
          </a:prstGeom>
        </p:spPr>
      </p:pic>
      <p:sp>
        <p:nvSpPr>
          <p:cNvPr id="5" name="Rectangle 4">
            <a:extLst>
              <a:ext uri="{FF2B5EF4-FFF2-40B4-BE49-F238E27FC236}">
                <a16:creationId xmlns:a16="http://schemas.microsoft.com/office/drawing/2014/main" id="{9A9BD376-CBD2-63A4-960B-8E0C3991AC73}"/>
              </a:ext>
            </a:extLst>
          </p:cNvPr>
          <p:cNvSpPr/>
          <p:nvPr/>
        </p:nvSpPr>
        <p:spPr>
          <a:xfrm>
            <a:off x="3237230" y="1330965"/>
            <a:ext cx="5730240" cy="3068320"/>
          </a:xfrm>
          <a:prstGeom prst="rect">
            <a:avLst/>
          </a:prstGeom>
          <a:solidFill>
            <a:schemeClr val="dk1">
              <a:alpha val="58000"/>
            </a:schemeClr>
          </a:solidFill>
          <a:ln w="53975">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7200" dirty="0">
                <a:latin typeface="Arial Black" panose="020B0A04020102020204" pitchFamily="34" charset="0"/>
              </a:rPr>
              <a:t>COLOR</a:t>
            </a:r>
          </a:p>
        </p:txBody>
      </p:sp>
      <p:graphicFrame>
        <p:nvGraphicFramePr>
          <p:cNvPr id="8" name="Table 7">
            <a:extLst>
              <a:ext uri="{FF2B5EF4-FFF2-40B4-BE49-F238E27FC236}">
                <a16:creationId xmlns:a16="http://schemas.microsoft.com/office/drawing/2014/main" id="{682ECEA2-8881-5A04-0024-14EF6855371D}"/>
              </a:ext>
            </a:extLst>
          </p:cNvPr>
          <p:cNvGraphicFramePr>
            <a:graphicFrameLocks noGrp="1"/>
          </p:cNvGraphicFramePr>
          <p:nvPr>
            <p:extLst>
              <p:ext uri="{D42A27DB-BD31-4B8C-83A1-F6EECF244321}">
                <p14:modId xmlns:p14="http://schemas.microsoft.com/office/powerpoint/2010/main" val="3712279793"/>
              </p:ext>
            </p:extLst>
          </p:nvPr>
        </p:nvGraphicFramePr>
        <p:xfrm>
          <a:off x="721360" y="5931746"/>
          <a:ext cx="11094720" cy="741680"/>
        </p:xfrm>
        <a:graphic>
          <a:graphicData uri="http://schemas.openxmlformats.org/drawingml/2006/table">
            <a:tbl>
              <a:tblPr firstRow="1" bandRow="1">
                <a:tableStyleId>{2D5ABB26-0587-4C30-8999-92F81FD0307C}</a:tableStyleId>
              </a:tblPr>
              <a:tblGrid>
                <a:gridCol w="2773680">
                  <a:extLst>
                    <a:ext uri="{9D8B030D-6E8A-4147-A177-3AD203B41FA5}">
                      <a16:colId xmlns:a16="http://schemas.microsoft.com/office/drawing/2014/main" val="402238473"/>
                    </a:ext>
                  </a:extLst>
                </a:gridCol>
                <a:gridCol w="2773680">
                  <a:extLst>
                    <a:ext uri="{9D8B030D-6E8A-4147-A177-3AD203B41FA5}">
                      <a16:colId xmlns:a16="http://schemas.microsoft.com/office/drawing/2014/main" val="2217483748"/>
                    </a:ext>
                  </a:extLst>
                </a:gridCol>
                <a:gridCol w="2773680">
                  <a:extLst>
                    <a:ext uri="{9D8B030D-6E8A-4147-A177-3AD203B41FA5}">
                      <a16:colId xmlns:a16="http://schemas.microsoft.com/office/drawing/2014/main" val="1655664798"/>
                    </a:ext>
                  </a:extLst>
                </a:gridCol>
                <a:gridCol w="2773680">
                  <a:extLst>
                    <a:ext uri="{9D8B030D-6E8A-4147-A177-3AD203B41FA5}">
                      <a16:colId xmlns:a16="http://schemas.microsoft.com/office/drawing/2014/main" val="991505194"/>
                    </a:ext>
                  </a:extLst>
                </a:gridCol>
              </a:tblGrid>
              <a:tr h="370840">
                <a:tc>
                  <a:txBody>
                    <a:bodyPr/>
                    <a:lstStyle/>
                    <a:p>
                      <a:r>
                        <a:rPr lang="en-US" sz="1400" dirty="0">
                          <a:latin typeface="Arial" panose="020B0604020202020204" pitchFamily="34" charset="0"/>
                          <a:cs typeface="Arial" panose="020B0604020202020204" pitchFamily="34" charset="0"/>
                        </a:rPr>
                        <a:t>1. Debasis Ganguly</a:t>
                      </a:r>
                    </a:p>
                  </a:txBody>
                  <a:tcPr/>
                </a:tc>
                <a:tc>
                  <a:txBody>
                    <a:bodyPr/>
                    <a:lstStyle/>
                    <a:p>
                      <a:r>
                        <a:rPr lang="en-US" sz="1400" dirty="0">
                          <a:latin typeface="Arial" panose="020B0604020202020204" pitchFamily="34" charset="0"/>
                          <a:cs typeface="Arial" panose="020B0604020202020204" pitchFamily="34" charset="0"/>
                        </a:rPr>
                        <a:t>2. </a:t>
                      </a:r>
                      <a:r>
                        <a:rPr lang="en-US" sz="1400" dirty="0" err="1">
                          <a:latin typeface="Arial" panose="020B0604020202020204" pitchFamily="34" charset="0"/>
                          <a:cs typeface="Arial" panose="020B0604020202020204" pitchFamily="34" charset="0"/>
                        </a:rPr>
                        <a:t>Priyangshu</a:t>
                      </a:r>
                      <a:r>
                        <a:rPr lang="en-US" sz="1400" dirty="0">
                          <a:latin typeface="Arial" panose="020B0604020202020204" pitchFamily="34" charset="0"/>
                          <a:cs typeface="Arial" panose="020B0604020202020204" pitchFamily="34" charset="0"/>
                        </a:rPr>
                        <a:t> Saha</a:t>
                      </a:r>
                    </a:p>
                  </a:txBody>
                  <a:tcPr/>
                </a:tc>
                <a:tc>
                  <a:txBody>
                    <a:bodyPr/>
                    <a:lstStyle/>
                    <a:p>
                      <a:r>
                        <a:rPr lang="en-US" sz="1400" dirty="0">
                          <a:latin typeface="Arial" panose="020B0604020202020204" pitchFamily="34" charset="0"/>
                          <a:cs typeface="Arial" panose="020B0604020202020204" pitchFamily="34" charset="0"/>
                        </a:rPr>
                        <a:t>3. Abhradeep Guin</a:t>
                      </a:r>
                    </a:p>
                  </a:txBody>
                  <a:tcPr/>
                </a:tc>
                <a:tc>
                  <a:txBody>
                    <a:bodyPr/>
                    <a:lstStyle/>
                    <a:p>
                      <a:r>
                        <a:rPr lang="en-US" sz="1400" dirty="0">
                          <a:latin typeface="Arial" panose="020B0604020202020204" pitchFamily="34" charset="0"/>
                          <a:cs typeface="Arial" panose="020B0604020202020204" pitchFamily="34" charset="0"/>
                        </a:rPr>
                        <a:t>4. Niloy Majumdar</a:t>
                      </a:r>
                    </a:p>
                  </a:txBody>
                  <a:tcPr/>
                </a:tc>
                <a:extLst>
                  <a:ext uri="{0D108BD9-81ED-4DB2-BD59-A6C34878D82A}">
                    <a16:rowId xmlns:a16="http://schemas.microsoft.com/office/drawing/2014/main" val="1437935941"/>
                  </a:ext>
                </a:extLst>
              </a:tr>
              <a:tr h="370840">
                <a:tc>
                  <a:txBody>
                    <a:bodyPr/>
                    <a:lstStyle/>
                    <a:p>
                      <a:r>
                        <a:rPr lang="en-US" sz="1400" dirty="0">
                          <a:latin typeface="Arial" panose="020B0604020202020204" pitchFamily="34" charset="0"/>
                          <a:cs typeface="Arial" panose="020B0604020202020204" pitchFamily="34" charset="0"/>
                        </a:rPr>
                        <a:t>5. Sayan Mondal</a:t>
                      </a:r>
                    </a:p>
                  </a:txBody>
                  <a:tcPr/>
                </a:tc>
                <a:tc>
                  <a:txBody>
                    <a:bodyPr/>
                    <a:lstStyle/>
                    <a:p>
                      <a:r>
                        <a:rPr lang="en-US" sz="1400" dirty="0">
                          <a:latin typeface="Arial" panose="020B0604020202020204" pitchFamily="34" charset="0"/>
                          <a:cs typeface="Arial" panose="020B0604020202020204" pitchFamily="34" charset="0"/>
                        </a:rPr>
                        <a:t>6. Megha Mondal</a:t>
                      </a:r>
                    </a:p>
                  </a:txBody>
                  <a:tcPr/>
                </a:tc>
                <a:tc>
                  <a:txBody>
                    <a:bodyPr/>
                    <a:lstStyle/>
                    <a:p>
                      <a:r>
                        <a:rPr lang="en-US" sz="1400" dirty="0">
                          <a:latin typeface="Arial" panose="020B0604020202020204" pitchFamily="34" charset="0"/>
                          <a:cs typeface="Arial" panose="020B0604020202020204" pitchFamily="34" charset="0"/>
                        </a:rPr>
                        <a:t>7. Arijit Mondal</a:t>
                      </a:r>
                    </a:p>
                  </a:txBody>
                  <a:tcPr/>
                </a:tc>
                <a:tc>
                  <a:txBody>
                    <a:bodyPr/>
                    <a:lstStyle/>
                    <a:p>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71288890"/>
                  </a:ext>
                </a:extLst>
              </a:tr>
            </a:tbl>
          </a:graphicData>
        </a:graphic>
      </p:graphicFrame>
    </p:spTree>
    <p:extLst>
      <p:ext uri="{BB962C8B-B14F-4D97-AF65-F5344CB8AC3E}">
        <p14:creationId xmlns:p14="http://schemas.microsoft.com/office/powerpoint/2010/main" val="39420058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825B9-CF7A-5703-A34D-6C98E193B5FC}"/>
              </a:ext>
            </a:extLst>
          </p:cNvPr>
          <p:cNvSpPr>
            <a:spLocks noGrp="1"/>
          </p:cNvSpPr>
          <p:nvPr>
            <p:ph type="title"/>
          </p:nvPr>
        </p:nvSpPr>
        <p:spPr>
          <a:xfrm>
            <a:off x="700635" y="512968"/>
            <a:ext cx="10691265" cy="845368"/>
          </a:xfrm>
        </p:spPr>
        <p:txBody>
          <a:bodyPr>
            <a:normAutofit/>
          </a:bodyPr>
          <a:lstStyle/>
          <a:p>
            <a:r>
              <a:rPr lang="en-US" b="0" i="0" noProof="0" dirty="0">
                <a:effectLst/>
                <a:latin typeface="Bahnschrift Condensed" panose="020B0502040204020203" pitchFamily="34" charset="0"/>
              </a:rPr>
              <a:t>USES OF THE CHROMATICITY diagram</a:t>
            </a:r>
            <a:endParaRPr lang="en-US" noProof="0" dirty="0">
              <a:latin typeface="Bahnschrift Condensed" panose="020B0502040204020203" pitchFamily="34" charset="0"/>
            </a:endParaRPr>
          </a:p>
        </p:txBody>
      </p:sp>
      <p:sp>
        <p:nvSpPr>
          <p:cNvPr id="3" name="Content Placeholder 2">
            <a:extLst>
              <a:ext uri="{FF2B5EF4-FFF2-40B4-BE49-F238E27FC236}">
                <a16:creationId xmlns:a16="http://schemas.microsoft.com/office/drawing/2014/main" id="{B1372AF6-70E0-957F-86E1-05102B132134}"/>
              </a:ext>
            </a:extLst>
          </p:cNvPr>
          <p:cNvSpPr>
            <a:spLocks noGrp="1"/>
          </p:cNvSpPr>
          <p:nvPr>
            <p:ph idx="1"/>
          </p:nvPr>
        </p:nvSpPr>
        <p:spPr>
          <a:xfrm>
            <a:off x="700635" y="1759768"/>
            <a:ext cx="10691265" cy="3739896"/>
          </a:xfrm>
        </p:spPr>
        <p:txBody>
          <a:bodyPr>
            <a:normAutofit/>
          </a:bodyPr>
          <a:lstStyle/>
          <a:p>
            <a:pPr>
              <a:lnSpc>
                <a:spcPct val="150000"/>
              </a:lnSpc>
              <a:buFont typeface="Wingdings" panose="05000000000000000000" pitchFamily="2" charset="2"/>
              <a:buChar char="§"/>
            </a:pPr>
            <a:r>
              <a:rPr lang="en-US" sz="2800" b="0" i="0" noProof="0" dirty="0">
                <a:effectLst/>
                <a:latin typeface="Times New Roman" panose="02020603050405020304" pitchFamily="18" charset="0"/>
                <a:cs typeface="Times New Roman" panose="02020603050405020304" pitchFamily="18" charset="0"/>
              </a:rPr>
              <a:t>Comparing color </a:t>
            </a:r>
            <a:r>
              <a:rPr lang="en-US" sz="2800" b="0" i="0" noProof="0" dirty="0" err="1">
                <a:effectLst/>
                <a:latin typeface="Times New Roman" panose="02020603050405020304" pitchFamily="18" charset="0"/>
                <a:cs typeface="Times New Roman" panose="02020603050405020304" pitchFamily="18" charset="0"/>
              </a:rPr>
              <a:t>gamuts</a:t>
            </a:r>
            <a:r>
              <a:rPr lang="en-US" sz="2800" b="0" i="0" noProof="0" dirty="0">
                <a:effectLst/>
                <a:latin typeface="Times New Roman" panose="02020603050405020304" pitchFamily="18" charset="0"/>
                <a:cs typeface="Times New Roman" panose="02020603050405020304" pitchFamily="18" charset="0"/>
              </a:rPr>
              <a:t> for different sets of primaries.</a:t>
            </a:r>
          </a:p>
          <a:p>
            <a:pPr>
              <a:lnSpc>
                <a:spcPct val="150000"/>
              </a:lnSpc>
              <a:buFont typeface="Wingdings" panose="05000000000000000000" pitchFamily="2" charset="2"/>
              <a:buChar char="§"/>
            </a:pPr>
            <a:r>
              <a:rPr lang="en-US" sz="2800" kern="100" noProof="0" dirty="0">
                <a:effectLst/>
                <a:latin typeface="Times New Roman" panose="02020603050405020304" pitchFamily="18" charset="0"/>
                <a:ea typeface="Calibri" panose="020F0502020204030204" pitchFamily="34" charset="0"/>
                <a:cs typeface="Times New Roman" panose="02020603050405020304" pitchFamily="18" charset="0"/>
              </a:rPr>
              <a:t>It also helps identify </a:t>
            </a:r>
            <a:r>
              <a:rPr lang="en-US" sz="2800" b="1" kern="100" noProof="0" dirty="0">
                <a:effectLst/>
                <a:latin typeface="Times New Roman" panose="02020603050405020304" pitchFamily="18" charset="0"/>
                <a:ea typeface="Calibri" panose="020F0502020204030204" pitchFamily="34" charset="0"/>
                <a:cs typeface="Times New Roman" panose="02020603050405020304" pitchFamily="18" charset="0"/>
              </a:rPr>
              <a:t>complementary colors</a:t>
            </a:r>
            <a:r>
              <a:rPr lang="en-US" sz="2800" kern="100" noProof="0" dirty="0">
                <a:effectLst/>
                <a:latin typeface="Times New Roman" panose="02020603050405020304" pitchFamily="18" charset="0"/>
                <a:ea typeface="Calibri" panose="020F0502020204030204" pitchFamily="34" charset="0"/>
                <a:cs typeface="Times New Roman" panose="02020603050405020304" pitchFamily="18" charset="0"/>
              </a:rPr>
              <a:t>, which are pairs that can produce white light when mixed in the right amounts.</a:t>
            </a:r>
          </a:p>
          <a:p>
            <a:pPr>
              <a:lnSpc>
                <a:spcPct val="150000"/>
              </a:lnSpc>
              <a:buFont typeface="Wingdings" panose="05000000000000000000" pitchFamily="2" charset="2"/>
              <a:buChar char="§"/>
            </a:pPr>
            <a:r>
              <a:rPr lang="en-US" sz="2800" kern="100" noProof="0" dirty="0">
                <a:effectLst/>
                <a:latin typeface="Times New Roman" panose="02020603050405020304" pitchFamily="18" charset="0"/>
                <a:ea typeface="Calibri" panose="020F0502020204030204" pitchFamily="34" charset="0"/>
                <a:cs typeface="Times New Roman" panose="02020603050405020304" pitchFamily="18" charset="0"/>
              </a:rPr>
              <a:t>The diagram even allows us to find a color’s </a:t>
            </a:r>
            <a:r>
              <a:rPr lang="en-US" sz="2800" b="1" kern="100" noProof="0" dirty="0">
                <a:effectLst/>
                <a:latin typeface="Times New Roman" panose="02020603050405020304" pitchFamily="18" charset="0"/>
                <a:ea typeface="Calibri" panose="020F0502020204030204" pitchFamily="34" charset="0"/>
                <a:cs typeface="Times New Roman" panose="02020603050405020304" pitchFamily="18" charset="0"/>
              </a:rPr>
              <a:t>dominant wavelength</a:t>
            </a:r>
            <a:r>
              <a:rPr lang="en-US" sz="2800" kern="100" noProof="0" dirty="0">
                <a:effectLst/>
                <a:latin typeface="Times New Roman" panose="02020603050405020304" pitchFamily="18" charset="0"/>
                <a:ea typeface="Calibri" panose="020F0502020204030204" pitchFamily="34" charset="0"/>
                <a:cs typeface="Times New Roman" panose="02020603050405020304" pitchFamily="18" charset="0"/>
              </a:rPr>
              <a:t>, essentially tracing its connection to a specific spectral color.</a:t>
            </a:r>
          </a:p>
          <a:p>
            <a:pPr>
              <a:lnSpc>
                <a:spcPct val="150000"/>
              </a:lnSpc>
              <a:buFont typeface="Wingdings" panose="05000000000000000000" pitchFamily="2" charset="2"/>
              <a:buChar char="§"/>
            </a:pPr>
            <a:endParaRPr lang="en-US" sz="2800" noProof="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833075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159034E-49FF-7684-8CE7-8001BA61C9D0}"/>
              </a:ext>
            </a:extLst>
          </p:cNvPr>
          <p:cNvSpPr>
            <a:spLocks noGrp="1"/>
          </p:cNvSpPr>
          <p:nvPr>
            <p:ph type="title"/>
          </p:nvPr>
        </p:nvSpPr>
        <p:spPr>
          <a:xfrm>
            <a:off x="700088" y="909637"/>
            <a:ext cx="6584632" cy="836593"/>
          </a:xfrm>
        </p:spPr>
        <p:txBody>
          <a:bodyPr vert="horz" lIns="91440" tIns="45720" rIns="91440" bIns="45720" rtlCol="0" anchor="t">
            <a:normAutofit/>
          </a:bodyPr>
          <a:lstStyle/>
          <a:p>
            <a:r>
              <a:rPr lang="en-US" sz="4400" noProof="0" dirty="0">
                <a:latin typeface="Bahnschrift Condensed" panose="020B0502040204020203" pitchFamily="34" charset="0"/>
              </a:rPr>
              <a:t>Color </a:t>
            </a:r>
            <a:r>
              <a:rPr lang="en-US" sz="4400" noProof="0" dirty="0" err="1">
                <a:latin typeface="Bahnschrift Condensed" panose="020B0502040204020203" pitchFamily="34" charset="0"/>
              </a:rPr>
              <a:t>Gamuts</a:t>
            </a:r>
            <a:endParaRPr lang="en-US" sz="4400" noProof="0" dirty="0">
              <a:latin typeface="Bahnschrift Condensed" panose="020B0502040204020203" pitchFamily="34" charset="0"/>
            </a:endParaRPr>
          </a:p>
        </p:txBody>
      </p:sp>
      <p:cxnSp>
        <p:nvCxnSpPr>
          <p:cNvPr id="21" name="Straight Connector 20">
            <a:extLst>
              <a:ext uri="{FF2B5EF4-FFF2-40B4-BE49-F238E27FC236}">
                <a16:creationId xmlns:a16="http://schemas.microsoft.com/office/drawing/2014/main" id="{8E813B4C-6731-0B72-5252-A79AB0E20B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704767A9-EB90-D60D-1C5F-323529AB1F7B}"/>
              </a:ext>
            </a:extLst>
          </p:cNvPr>
          <p:cNvSpPr>
            <a:spLocks noGrp="1"/>
          </p:cNvSpPr>
          <p:nvPr>
            <p:ph type="body" sz="half" idx="2"/>
          </p:nvPr>
        </p:nvSpPr>
        <p:spPr>
          <a:xfrm>
            <a:off x="700088" y="1927124"/>
            <a:ext cx="6584632" cy="4034764"/>
          </a:xfrm>
        </p:spPr>
        <p:txBody>
          <a:bodyPr vert="horz" lIns="91440" tIns="45720" rIns="91440" bIns="45720" rtlCol="0">
            <a:normAutofit/>
          </a:bodyPr>
          <a:lstStyle/>
          <a:p>
            <a:pPr indent="-228600">
              <a:buFont typeface="Arial" panose="020B0604020202020204" pitchFamily="34" charset="0"/>
              <a:buChar char="•"/>
            </a:pPr>
            <a:r>
              <a:rPr lang="en-US" sz="1800" noProof="0" dirty="0">
                <a:latin typeface="Times New Roman" panose="02020603050405020304" pitchFamily="18" charset="0"/>
                <a:cs typeface="Times New Roman" panose="02020603050405020304" pitchFamily="18" charset="0"/>
              </a:rPr>
              <a:t>A </a:t>
            </a:r>
            <a:r>
              <a:rPr lang="en-US" sz="1800" b="1" noProof="0" dirty="0">
                <a:latin typeface="Times New Roman" panose="02020603050405020304" pitchFamily="18" charset="0"/>
                <a:cs typeface="Times New Roman" panose="02020603050405020304" pitchFamily="18" charset="0"/>
              </a:rPr>
              <a:t>color gamut</a:t>
            </a:r>
            <a:r>
              <a:rPr lang="en-US" sz="1800" noProof="0" dirty="0">
                <a:latin typeface="Times New Roman" panose="02020603050405020304" pitchFamily="18" charset="0"/>
                <a:cs typeface="Times New Roman" panose="02020603050405020304" pitchFamily="18" charset="0"/>
              </a:rPr>
              <a:t> is the </a:t>
            </a:r>
            <a:r>
              <a:rPr lang="en-US" sz="1800" b="1" noProof="0" dirty="0">
                <a:latin typeface="Times New Roman" panose="02020603050405020304" pitchFamily="18" charset="0"/>
                <a:cs typeface="Times New Roman" panose="02020603050405020304" pitchFamily="18" charset="0"/>
              </a:rPr>
              <a:t>range of colors</a:t>
            </a:r>
            <a:r>
              <a:rPr lang="en-US" sz="1800" noProof="0" dirty="0">
                <a:latin typeface="Times New Roman" panose="02020603050405020304" pitchFamily="18" charset="0"/>
                <a:cs typeface="Times New Roman" panose="02020603050405020304" pitchFamily="18" charset="0"/>
              </a:rPr>
              <a:t> that can be created by mixing specific base (primary) colors. </a:t>
            </a:r>
          </a:p>
          <a:p>
            <a:pPr indent="-228600">
              <a:buFont typeface="Arial" panose="020B0604020202020204" pitchFamily="34" charset="0"/>
              <a:buChar char="•"/>
            </a:pPr>
            <a:r>
              <a:rPr lang="en-US" sz="1800" b="0" i="0" noProof="0" dirty="0">
                <a:effectLst/>
                <a:latin typeface="Times New Roman" panose="02020603050405020304" pitchFamily="18" charset="0"/>
                <a:cs typeface="Times New Roman" panose="02020603050405020304" pitchFamily="18" charset="0"/>
              </a:rPr>
              <a:t>All colors along the straight-line joining points C1 and C2</a:t>
            </a:r>
            <a:br>
              <a:rPr lang="en-US" sz="1800" noProof="0" dirty="0">
                <a:latin typeface="Times New Roman" panose="02020603050405020304" pitchFamily="18" charset="0"/>
                <a:cs typeface="Times New Roman" panose="02020603050405020304" pitchFamily="18" charset="0"/>
              </a:rPr>
            </a:br>
            <a:r>
              <a:rPr lang="en-US" sz="1800" b="0" i="0" noProof="0" dirty="0">
                <a:effectLst/>
                <a:latin typeface="Times New Roman" panose="02020603050405020304" pitchFamily="18" charset="0"/>
                <a:cs typeface="Times New Roman" panose="02020603050405020304" pitchFamily="18" charset="0"/>
              </a:rPr>
              <a:t>in the figure can be obtained by mixing appropriate amounts of the colors C1 and C2. If a greater proportion of C1 is used, the resultant color is closer to C1 than to C2. The color gamut for three points, such as C3, C4, and C5 in the figure, is a triangle with vertices at the three</a:t>
            </a:r>
            <a:r>
              <a:rPr lang="en-US" sz="1800" noProof="0" dirty="0">
                <a:latin typeface="Times New Roman" panose="02020603050405020304" pitchFamily="18" charset="0"/>
                <a:cs typeface="Times New Roman" panose="02020603050405020304" pitchFamily="18" charset="0"/>
              </a:rPr>
              <a:t> </a:t>
            </a:r>
            <a:r>
              <a:rPr lang="en-US" sz="1800" b="0" i="0" noProof="0" dirty="0">
                <a:effectLst/>
                <a:latin typeface="Times New Roman" panose="02020603050405020304" pitchFamily="18" charset="0"/>
                <a:cs typeface="Times New Roman" panose="02020603050405020304" pitchFamily="18" charset="0"/>
              </a:rPr>
              <a:t>color positions. These three primaries can generate only the colors inside or on the bounding edges of the triangle. Thus, the chromaticity diagram helps us understand why no set of three primaries can be combined to generate all colors, because no triangle within the diagram can encompass all colors.</a:t>
            </a:r>
            <a:endParaRPr lang="en-US" sz="1800" noProof="0" dirty="0">
              <a:latin typeface="Times New Roman" panose="02020603050405020304" pitchFamily="18" charset="0"/>
              <a:cs typeface="Times New Roman" panose="02020603050405020304" pitchFamily="18" charset="0"/>
            </a:endParaRPr>
          </a:p>
        </p:txBody>
      </p:sp>
      <p:pic>
        <p:nvPicPr>
          <p:cNvPr id="10" name="Picture 9" descr="A diagram of a triangle&#10;&#10;AI-generated content may be incorrect.">
            <a:extLst>
              <a:ext uri="{FF2B5EF4-FFF2-40B4-BE49-F238E27FC236}">
                <a16:creationId xmlns:a16="http://schemas.microsoft.com/office/drawing/2014/main" id="{BBB30B0A-44B0-06A8-F4F5-A26D230BDF21}"/>
              </a:ext>
            </a:extLst>
          </p:cNvPr>
          <p:cNvPicPr>
            <a:picLocks noChangeAspect="1"/>
          </p:cNvPicPr>
          <p:nvPr/>
        </p:nvPicPr>
        <p:blipFill>
          <a:blip r:embed="rId2"/>
          <a:stretch>
            <a:fillRect/>
          </a:stretch>
        </p:blipFill>
        <p:spPr>
          <a:xfrm>
            <a:off x="7782891" y="2045112"/>
            <a:ext cx="3903980" cy="3773053"/>
          </a:xfrm>
          <a:prstGeom prst="rect">
            <a:avLst/>
          </a:prstGeom>
        </p:spPr>
      </p:pic>
      <p:cxnSp>
        <p:nvCxnSpPr>
          <p:cNvPr id="23" name="Straight Connector 22">
            <a:extLst>
              <a:ext uri="{FF2B5EF4-FFF2-40B4-BE49-F238E27FC236}">
                <a16:creationId xmlns:a16="http://schemas.microsoft.com/office/drawing/2014/main" id="{6E0E8146-6E65-2E6C-0C86-547E3C9254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478692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CA5B6A2-43C2-F8E2-7976-3DF74439C5AF}"/>
              </a:ext>
            </a:extLst>
          </p:cNvPr>
          <p:cNvSpPr>
            <a:spLocks noGrp="1"/>
          </p:cNvSpPr>
          <p:nvPr>
            <p:ph type="title"/>
          </p:nvPr>
        </p:nvSpPr>
        <p:spPr>
          <a:xfrm>
            <a:off x="700088" y="909637"/>
            <a:ext cx="6400800" cy="897555"/>
          </a:xfrm>
        </p:spPr>
        <p:txBody>
          <a:bodyPr vert="horz" lIns="91440" tIns="45720" rIns="91440" bIns="45720" rtlCol="0" anchor="t">
            <a:normAutofit/>
          </a:bodyPr>
          <a:lstStyle/>
          <a:p>
            <a:r>
              <a:rPr lang="en-US" sz="3600" noProof="0" dirty="0">
                <a:latin typeface="Bahnschrift Condensed" panose="020B0502040204020203" pitchFamily="34" charset="0"/>
              </a:rPr>
              <a:t>Complementary Colors</a:t>
            </a:r>
          </a:p>
        </p:txBody>
      </p:sp>
      <p:cxnSp>
        <p:nvCxnSpPr>
          <p:cNvPr id="24" name="Straight Connector 23">
            <a:extLst>
              <a:ext uri="{FF2B5EF4-FFF2-40B4-BE49-F238E27FC236}">
                <a16:creationId xmlns:a16="http://schemas.microsoft.com/office/drawing/2014/main" id="{8E813B4C-6731-0B72-5252-A79AB0E20B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A2A30349-E5BC-B5F5-D69D-929655EE66DE}"/>
              </a:ext>
            </a:extLst>
          </p:cNvPr>
          <p:cNvSpPr>
            <a:spLocks noGrp="1"/>
          </p:cNvSpPr>
          <p:nvPr>
            <p:ph type="body" sz="half" idx="2"/>
          </p:nvPr>
        </p:nvSpPr>
        <p:spPr>
          <a:xfrm>
            <a:off x="700088" y="1810010"/>
            <a:ext cx="6400800" cy="3739896"/>
          </a:xfrm>
        </p:spPr>
        <p:txBody>
          <a:bodyPr vert="horz" lIns="91440" tIns="45720" rIns="91440" bIns="45720" rtlCol="0">
            <a:noAutofit/>
          </a:bodyPr>
          <a:lstStyle/>
          <a:p>
            <a:pPr indent="-228600">
              <a:lnSpc>
                <a:spcPts val="2200"/>
              </a:lnSpc>
              <a:buFont typeface="Arial" panose="020B0604020202020204" pitchFamily="34" charset="0"/>
              <a:buChar char="•"/>
            </a:pPr>
            <a:r>
              <a:rPr lang="en-US" sz="1800" noProof="0" dirty="0">
                <a:latin typeface="Times New Roman" panose="02020603050405020304" pitchFamily="18" charset="0"/>
                <a:cs typeface="Times New Roman" panose="02020603050405020304" pitchFamily="18" charset="0"/>
              </a:rPr>
              <a:t>Complementary colors are </a:t>
            </a:r>
            <a:r>
              <a:rPr lang="en-US" sz="1800" b="1" noProof="0" dirty="0">
                <a:latin typeface="Times New Roman" panose="02020603050405020304" pitchFamily="18" charset="0"/>
                <a:cs typeface="Times New Roman" panose="02020603050405020304" pitchFamily="18" charset="0"/>
              </a:rPr>
              <a:t>two colors that produce white light when mixed in the right amounts.</a:t>
            </a:r>
          </a:p>
          <a:p>
            <a:pPr indent="-228600">
              <a:lnSpc>
                <a:spcPts val="2200"/>
              </a:lnSpc>
              <a:buFont typeface="Arial" panose="020B0604020202020204" pitchFamily="34" charset="0"/>
              <a:buChar char="•"/>
            </a:pPr>
            <a:r>
              <a:rPr lang="en-US" sz="1800" noProof="0" dirty="0">
                <a:latin typeface="Times New Roman" panose="02020603050405020304" pitchFamily="18" charset="0"/>
                <a:cs typeface="Times New Roman" panose="02020603050405020304" pitchFamily="18" charset="0"/>
              </a:rPr>
              <a:t>T</a:t>
            </a:r>
            <a:r>
              <a:rPr lang="en-US" sz="1800" noProof="0" dirty="0">
                <a:effectLst/>
                <a:latin typeface="Times New Roman" panose="02020603050405020304" pitchFamily="18" charset="0"/>
                <a:cs typeface="Times New Roman" panose="02020603050405020304" pitchFamily="18" charset="0"/>
              </a:rPr>
              <a:t>he color gamut for two points is a straight line, and complementary colors must be represented on the chromaticity diagram as two points on opposite sides of C and collinear with C, as in </a:t>
            </a:r>
            <a:r>
              <a:rPr lang="en-US" sz="1800" noProof="0" dirty="0">
                <a:latin typeface="Times New Roman" panose="02020603050405020304" pitchFamily="18" charset="0"/>
                <a:cs typeface="Times New Roman" panose="02020603050405020304" pitchFamily="18" charset="0"/>
              </a:rPr>
              <a:t>the f</a:t>
            </a:r>
            <a:r>
              <a:rPr lang="en-US" sz="1800" noProof="0" dirty="0">
                <a:effectLst/>
                <a:latin typeface="Times New Roman" panose="02020603050405020304" pitchFamily="18" charset="0"/>
                <a:cs typeface="Times New Roman" panose="02020603050405020304" pitchFamily="18" charset="0"/>
              </a:rPr>
              <a:t>igure. The distances of the two colors C1 and C2 to C determine the amounts needed to produce white light.</a:t>
            </a:r>
            <a:br>
              <a:rPr lang="en-US" sz="1800" noProof="0" dirty="0">
                <a:effectLst/>
                <a:latin typeface="Times New Roman" panose="02020603050405020304" pitchFamily="18" charset="0"/>
                <a:cs typeface="Times New Roman" panose="02020603050405020304" pitchFamily="18" charset="0"/>
              </a:rPr>
            </a:br>
            <a:br>
              <a:rPr lang="en-US" sz="1800" b="0" i="0" noProof="0" dirty="0">
                <a:effectLst/>
                <a:latin typeface="Times New Roman" panose="02020603050405020304" pitchFamily="18" charset="0"/>
                <a:cs typeface="Times New Roman" panose="02020603050405020304" pitchFamily="18" charset="0"/>
              </a:rPr>
            </a:br>
            <a:endParaRPr lang="en-US" sz="1800" noProof="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DDA8ADAD-C7D3-ED73-9407-FFCB607734D7}"/>
              </a:ext>
            </a:extLst>
          </p:cNvPr>
          <p:cNvPicPr>
            <a:picLocks noGrp="1" noChangeAspect="1"/>
          </p:cNvPicPr>
          <p:nvPr>
            <p:ph idx="1"/>
          </p:nvPr>
        </p:nvPicPr>
        <p:blipFill>
          <a:blip r:embed="rId2"/>
          <a:stretch>
            <a:fillRect/>
          </a:stretch>
        </p:blipFill>
        <p:spPr>
          <a:xfrm>
            <a:off x="7458795" y="1329813"/>
            <a:ext cx="3942936" cy="3793057"/>
          </a:xfrm>
          <a:prstGeom prst="rect">
            <a:avLst/>
          </a:prstGeom>
        </p:spPr>
      </p:pic>
      <p:cxnSp>
        <p:nvCxnSpPr>
          <p:cNvPr id="25" name="Straight Connector 24">
            <a:extLst>
              <a:ext uri="{FF2B5EF4-FFF2-40B4-BE49-F238E27FC236}">
                <a16:creationId xmlns:a16="http://schemas.microsoft.com/office/drawing/2014/main" id="{6E0E8146-6E65-2E6C-0C86-547E3C9254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097892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B8D04-865F-3413-8BE9-3431C18C20EA}"/>
              </a:ext>
            </a:extLst>
          </p:cNvPr>
          <p:cNvSpPr>
            <a:spLocks noGrp="1"/>
          </p:cNvSpPr>
          <p:nvPr>
            <p:ph type="title"/>
          </p:nvPr>
        </p:nvSpPr>
        <p:spPr>
          <a:xfrm>
            <a:off x="609600" y="653288"/>
            <a:ext cx="5391912" cy="473817"/>
          </a:xfrm>
        </p:spPr>
        <p:txBody>
          <a:bodyPr>
            <a:noAutofit/>
          </a:bodyPr>
          <a:lstStyle/>
          <a:p>
            <a:r>
              <a:rPr lang="en-US" sz="4400" dirty="0">
                <a:latin typeface="Bahnschrift Condensed" panose="020B0502040204020203" pitchFamily="34" charset="0"/>
              </a:rPr>
              <a:t>D</a:t>
            </a:r>
            <a:r>
              <a:rPr lang="en-US" sz="4400" b="0" i="0" noProof="0" dirty="0" err="1">
                <a:effectLst/>
                <a:latin typeface="Bahnschrift Condensed" panose="020B0502040204020203" pitchFamily="34" charset="0"/>
              </a:rPr>
              <a:t>ominant</a:t>
            </a:r>
            <a:r>
              <a:rPr lang="en-US" sz="4400" b="0" i="0" noProof="0" dirty="0">
                <a:effectLst/>
                <a:latin typeface="Bahnschrift Condensed" panose="020B0502040204020203" pitchFamily="34" charset="0"/>
              </a:rPr>
              <a:t> wavelength</a:t>
            </a:r>
            <a:endParaRPr lang="en-US" sz="4400" noProof="0" dirty="0">
              <a:latin typeface="Bahnschrift Condensed" panose="020B0502040204020203" pitchFamily="34" charset="0"/>
            </a:endParaRPr>
          </a:p>
        </p:txBody>
      </p:sp>
      <p:sp>
        <p:nvSpPr>
          <p:cNvPr id="4" name="Text Placeholder 3">
            <a:extLst>
              <a:ext uri="{FF2B5EF4-FFF2-40B4-BE49-F238E27FC236}">
                <a16:creationId xmlns:a16="http://schemas.microsoft.com/office/drawing/2014/main" id="{568A57AD-19F3-476C-0770-721CD598C5F0}"/>
              </a:ext>
            </a:extLst>
          </p:cNvPr>
          <p:cNvSpPr>
            <a:spLocks noGrp="1"/>
          </p:cNvSpPr>
          <p:nvPr>
            <p:ph type="body" sz="half" idx="2"/>
          </p:nvPr>
        </p:nvSpPr>
        <p:spPr>
          <a:xfrm>
            <a:off x="609600" y="1543665"/>
            <a:ext cx="6951406" cy="4336025"/>
          </a:xfrm>
        </p:spPr>
        <p:txBody>
          <a:bodyPr>
            <a:normAutofit/>
          </a:bodyPr>
          <a:lstStyle/>
          <a:p>
            <a:r>
              <a:rPr lang="en-US" sz="1800" b="0" i="0" noProof="0" dirty="0">
                <a:effectLst/>
                <a:latin typeface="Times New Roman" panose="02020603050405020304" pitchFamily="18" charset="0"/>
                <a:cs typeface="Times New Roman" panose="02020603050405020304" pitchFamily="18" charset="0"/>
              </a:rPr>
              <a:t>For Most Colors (e.g., C₁):  </a:t>
            </a:r>
          </a:p>
          <a:p>
            <a:r>
              <a:rPr lang="en-US" sz="1800" b="0" i="0" noProof="0" dirty="0">
                <a:effectLst/>
                <a:latin typeface="Times New Roman" panose="02020603050405020304" pitchFamily="18" charset="0"/>
                <a:cs typeface="Times New Roman" panose="02020603050405020304" pitchFamily="18" charset="0"/>
              </a:rPr>
              <a:t>1. Draw a line from white (C) through the color (C₁) to the spectral curve.  </a:t>
            </a:r>
          </a:p>
          <a:p>
            <a:r>
              <a:rPr lang="en-US" sz="1800" b="0" i="0" noProof="0" dirty="0">
                <a:effectLst/>
                <a:latin typeface="Times New Roman" panose="02020603050405020304" pitchFamily="18" charset="0"/>
                <a:cs typeface="Times New Roman" panose="02020603050405020304" pitchFamily="18" charset="0"/>
              </a:rPr>
              <a:t>2. The intersection point (Cₛ) gives the </a:t>
            </a:r>
            <a:r>
              <a:rPr lang="en-US" sz="1800" b="1" i="0" noProof="0" dirty="0">
                <a:effectLst/>
                <a:latin typeface="Times New Roman" panose="02020603050405020304" pitchFamily="18" charset="0"/>
                <a:cs typeface="Times New Roman" panose="02020603050405020304" pitchFamily="18" charset="0"/>
              </a:rPr>
              <a:t>dominant wavelength</a:t>
            </a:r>
            <a:r>
              <a:rPr lang="en-US" sz="1800" b="0" i="0" noProof="0" dirty="0">
                <a:effectLst/>
                <a:latin typeface="Times New Roman" panose="02020603050405020304" pitchFamily="18" charset="0"/>
                <a:cs typeface="Times New Roman" panose="02020603050405020304" pitchFamily="18" charset="0"/>
              </a:rPr>
              <a:t>.  </a:t>
            </a:r>
          </a:p>
          <a:p>
            <a:r>
              <a:rPr lang="en-US" sz="1800" b="0" i="0" noProof="0" dirty="0">
                <a:effectLst/>
                <a:latin typeface="Times New Roman" panose="02020603050405020304" pitchFamily="18" charset="0"/>
                <a:cs typeface="Times New Roman" panose="02020603050405020304" pitchFamily="18" charset="0"/>
              </a:rPr>
              <a:t>3. The color is a mix of white (C) and spectral color (Cₛ).  </a:t>
            </a:r>
          </a:p>
          <a:p>
            <a:r>
              <a:rPr lang="en-US" sz="1800" b="0" i="0" noProof="0" dirty="0">
                <a:effectLst/>
                <a:latin typeface="Times New Roman" panose="02020603050405020304" pitchFamily="18" charset="0"/>
                <a:cs typeface="Times New Roman" panose="02020603050405020304" pitchFamily="18" charset="0"/>
              </a:rPr>
              <a:t>For Colors Between White (C) and the Purple Line (e.g., C₂): </a:t>
            </a:r>
          </a:p>
          <a:p>
            <a:r>
              <a:rPr lang="en-US" sz="1800" b="0" i="0" noProof="0" dirty="0">
                <a:effectLst/>
                <a:latin typeface="Times New Roman" panose="02020603050405020304" pitchFamily="18" charset="0"/>
                <a:cs typeface="Times New Roman" panose="02020603050405020304" pitchFamily="18" charset="0"/>
              </a:rPr>
              <a:t>1. The line from C through C₂ hits the purple line (Cₚ) (non-spectral).  </a:t>
            </a:r>
          </a:p>
          <a:p>
            <a:r>
              <a:rPr lang="en-US" sz="1800" b="0" i="0" noProof="0" dirty="0">
                <a:effectLst/>
                <a:latin typeface="Times New Roman" panose="02020603050405020304" pitchFamily="18" charset="0"/>
                <a:cs typeface="Times New Roman" panose="02020603050405020304" pitchFamily="18" charset="0"/>
              </a:rPr>
              <a:t>2. Use the complementary wavelength (Cₛₚ) on the spectral curve (opposite side).  </a:t>
            </a:r>
          </a:p>
          <a:p>
            <a:r>
              <a:rPr lang="en-US" sz="1800" b="0" i="0" noProof="0" dirty="0">
                <a:effectLst/>
                <a:latin typeface="Times New Roman" panose="02020603050405020304" pitchFamily="18" charset="0"/>
                <a:cs typeface="Times New Roman" panose="02020603050405020304" pitchFamily="18" charset="0"/>
              </a:rPr>
              <a:t>3. The color is described as white light (C) minus Cₛₚ.  </a:t>
            </a:r>
          </a:p>
        </p:txBody>
      </p:sp>
      <p:pic>
        <p:nvPicPr>
          <p:cNvPr id="6" name="Picture 5">
            <a:extLst>
              <a:ext uri="{FF2B5EF4-FFF2-40B4-BE49-F238E27FC236}">
                <a16:creationId xmlns:a16="http://schemas.microsoft.com/office/drawing/2014/main" id="{E5C92574-C298-2C17-FCD8-888FEBA2C1B8}"/>
              </a:ext>
            </a:extLst>
          </p:cNvPr>
          <p:cNvPicPr>
            <a:picLocks noChangeAspect="1"/>
          </p:cNvPicPr>
          <p:nvPr/>
        </p:nvPicPr>
        <p:blipFill>
          <a:blip r:embed="rId2"/>
          <a:stretch>
            <a:fillRect/>
          </a:stretch>
        </p:blipFill>
        <p:spPr>
          <a:xfrm>
            <a:off x="7964128" y="2124322"/>
            <a:ext cx="3431457" cy="4013918"/>
          </a:xfrm>
          <a:prstGeom prst="rect">
            <a:avLst/>
          </a:prstGeom>
        </p:spPr>
      </p:pic>
    </p:spTree>
    <p:extLst>
      <p:ext uri="{BB962C8B-B14F-4D97-AF65-F5344CB8AC3E}">
        <p14:creationId xmlns:p14="http://schemas.microsoft.com/office/powerpoint/2010/main" val="131641661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13B13C-E294-5010-EECC-8E3478573851}"/>
              </a:ext>
            </a:extLst>
          </p:cNvPr>
          <p:cNvSpPr txBox="1"/>
          <p:nvPr/>
        </p:nvSpPr>
        <p:spPr>
          <a:xfrm>
            <a:off x="963561" y="914400"/>
            <a:ext cx="10471355" cy="2121030"/>
          </a:xfrm>
          <a:prstGeom prst="rect">
            <a:avLst/>
          </a:prstGeom>
          <a:noFill/>
        </p:spPr>
        <p:txBody>
          <a:bodyPr wrap="square" rtlCol="0">
            <a:spAutoFit/>
          </a:bodyPr>
          <a:lstStyle/>
          <a:p>
            <a:pPr>
              <a:lnSpc>
                <a:spcPct val="150000"/>
              </a:lnSpc>
            </a:pPr>
            <a:r>
              <a:rPr lang="en-US" b="1" noProof="0" dirty="0">
                <a:latin typeface="Times New Roman" panose="02020603050405020304" pitchFamily="18" charset="0"/>
                <a:cs typeface="Times New Roman" panose="02020603050405020304" pitchFamily="18" charset="0"/>
              </a:rPr>
              <a:t>Formula for Subtractive Dominant Wavelength:</a:t>
            </a:r>
          </a:p>
          <a:p>
            <a:pPr>
              <a:lnSpc>
                <a:spcPct val="150000"/>
              </a:lnSpc>
            </a:pPr>
            <a:r>
              <a:rPr lang="en-US" noProof="0" dirty="0">
                <a:latin typeface="Times New Roman" panose="02020603050405020304" pitchFamily="18" charset="0"/>
                <a:cs typeface="Times New Roman" panose="02020603050405020304" pitchFamily="18" charset="0"/>
              </a:rPr>
              <a:t>For colors like C₂ (between C and the purple line):</a:t>
            </a:r>
          </a:p>
          <a:p>
            <a:pPr>
              <a:lnSpc>
                <a:spcPct val="150000"/>
              </a:lnSpc>
            </a:pPr>
            <a:r>
              <a:rPr lang="en-US" noProof="0" dirty="0">
                <a:effectLst/>
                <a:latin typeface="Times New Roman" panose="02020603050405020304" pitchFamily="18" charset="0"/>
                <a:cs typeface="Times New Roman" panose="02020603050405020304" pitchFamily="18" charset="0"/>
              </a:rPr>
              <a:t>Color </a:t>
            </a:r>
            <a:r>
              <a:rPr lang="en-US" i="1" noProof="0" dirty="0">
                <a:effectLst/>
                <a:latin typeface="Times New Roman" panose="02020603050405020304" pitchFamily="18" charset="0"/>
                <a:cs typeface="Times New Roman" panose="02020603050405020304" pitchFamily="18" charset="0"/>
              </a:rPr>
              <a:t>C</a:t>
            </a:r>
            <a:r>
              <a:rPr lang="en-US" noProof="0" dirty="0">
                <a:effectLst/>
                <a:latin typeface="Times New Roman" panose="02020603050405020304" pitchFamily="18" charset="0"/>
                <a:cs typeface="Times New Roman" panose="02020603050405020304" pitchFamily="18" charset="0"/>
              </a:rPr>
              <a:t>2​=White Light </a:t>
            </a:r>
            <a:r>
              <a:rPr lang="en-US" i="1" noProof="0" dirty="0">
                <a:effectLst/>
                <a:latin typeface="Times New Roman" panose="02020603050405020304" pitchFamily="18" charset="0"/>
                <a:cs typeface="Times New Roman" panose="02020603050405020304" pitchFamily="18" charset="0"/>
              </a:rPr>
              <a:t>C</a:t>
            </a:r>
            <a:r>
              <a:rPr lang="en-US" noProof="0" dirty="0">
                <a:effectLst/>
                <a:latin typeface="Times New Roman" panose="02020603050405020304" pitchFamily="18" charset="0"/>
                <a:cs typeface="Times New Roman" panose="02020603050405020304" pitchFamily="18" charset="0"/>
              </a:rPr>
              <a:t>−Spectral Color </a:t>
            </a:r>
            <a:r>
              <a:rPr lang="en-US" i="1" noProof="0" dirty="0" err="1">
                <a:effectLst/>
                <a:latin typeface="Times New Roman" panose="02020603050405020304" pitchFamily="18" charset="0"/>
                <a:cs typeface="Times New Roman" panose="02020603050405020304" pitchFamily="18" charset="0"/>
              </a:rPr>
              <a:t>Csp</a:t>
            </a:r>
            <a:br>
              <a:rPr lang="en-US" b="0" i="0" noProof="0" dirty="0">
                <a:solidFill>
                  <a:srgbClr val="F8FAFF"/>
                </a:solidFill>
                <a:effectLst/>
                <a:latin typeface="Times New Roman" panose="02020603050405020304" pitchFamily="18" charset="0"/>
                <a:cs typeface="Times New Roman" panose="02020603050405020304" pitchFamily="18" charset="0"/>
              </a:rPr>
            </a:br>
            <a:r>
              <a:rPr lang="en-US" b="0" i="0" noProof="0" dirty="0">
                <a:effectLst/>
                <a:latin typeface="Times New Roman" panose="02020603050405020304" pitchFamily="18" charset="0"/>
                <a:cs typeface="Times New Roman" panose="02020603050405020304" pitchFamily="18" charset="0"/>
              </a:rPr>
              <a:t>This means the color is what remains when you remove </a:t>
            </a:r>
            <a:r>
              <a:rPr lang="en-US" b="0" i="0" noProof="0" dirty="0" err="1">
                <a:effectLst/>
                <a:latin typeface="Times New Roman" panose="02020603050405020304" pitchFamily="18" charset="0"/>
                <a:cs typeface="Times New Roman" panose="02020603050405020304" pitchFamily="18" charset="0"/>
              </a:rPr>
              <a:t>Csp</a:t>
            </a:r>
            <a:r>
              <a:rPr lang="en-US" noProof="0" dirty="0">
                <a:latin typeface="Times New Roman" panose="02020603050405020304" pitchFamily="18" charset="0"/>
                <a:cs typeface="Times New Roman" panose="02020603050405020304" pitchFamily="18" charset="0"/>
              </a:rPr>
              <a:t> </a:t>
            </a:r>
            <a:r>
              <a:rPr lang="en-US" b="0" i="0" noProof="0" dirty="0">
                <a:effectLst/>
                <a:latin typeface="Times New Roman" panose="02020603050405020304" pitchFamily="18" charset="0"/>
                <a:cs typeface="Times New Roman" panose="02020603050405020304" pitchFamily="18" charset="0"/>
              </a:rPr>
              <a:t>from white light.</a:t>
            </a:r>
            <a:endParaRPr lang="en-US" noProof="0" dirty="0">
              <a:latin typeface="Times New Roman" panose="02020603050405020304" pitchFamily="18" charset="0"/>
              <a:cs typeface="Times New Roman" panose="02020603050405020304" pitchFamily="18" charset="0"/>
            </a:endParaRPr>
          </a:p>
          <a:p>
            <a:pPr>
              <a:lnSpc>
                <a:spcPct val="150000"/>
              </a:lnSpc>
            </a:pPr>
            <a:endParaRPr lang="en-US" noProof="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3945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096000" y="1930158"/>
            <a:ext cx="5574890" cy="1498842"/>
          </a:xfrm>
        </p:spPr>
        <p:txBody>
          <a:bodyPr anchor="ctr">
            <a:normAutofit/>
          </a:bodyPr>
          <a:lstStyle/>
          <a:p>
            <a:r>
              <a:rPr lang="en-US" noProof="0" dirty="0"/>
              <a:t>Color System</a:t>
            </a:r>
            <a:endParaRPr lang="en-US" sz="3200" noProof="0" dirty="0"/>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4B86D063-06A4-FC6B-07C4-EEF1B1641B28}"/>
              </a:ext>
            </a:extLst>
          </p:cNvPr>
          <p:cNvGrpSpPr/>
          <p:nvPr/>
        </p:nvGrpSpPr>
        <p:grpSpPr>
          <a:xfrm>
            <a:off x="6459792" y="3580482"/>
            <a:ext cx="2816944" cy="576913"/>
            <a:chOff x="6459792" y="3580482"/>
            <a:chExt cx="2816944" cy="576913"/>
          </a:xfrm>
        </p:grpSpPr>
        <p:sp>
          <p:nvSpPr>
            <p:cNvPr id="4" name="Rectangle 3">
              <a:extLst>
                <a:ext uri="{FF2B5EF4-FFF2-40B4-BE49-F238E27FC236}">
                  <a16:creationId xmlns:a16="http://schemas.microsoft.com/office/drawing/2014/main" id="{469DDC6F-9E27-832B-A486-7A6A80973092}"/>
                </a:ext>
              </a:extLst>
            </p:cNvPr>
            <p:cNvSpPr/>
            <p:nvPr/>
          </p:nvSpPr>
          <p:spPr>
            <a:xfrm>
              <a:off x="6459792" y="3580482"/>
              <a:ext cx="1995949" cy="30913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400" noProof="0" dirty="0">
                  <a:solidFill>
                    <a:srgbClr val="FF0000"/>
                  </a:solidFill>
                  <a:latin typeface="+mj-lt"/>
                </a:rPr>
                <a:t>R</a:t>
              </a:r>
              <a:r>
                <a:rPr lang="en-US" sz="4400" noProof="0" dirty="0">
                  <a:solidFill>
                    <a:srgbClr val="00FF00"/>
                  </a:solidFill>
                  <a:latin typeface="+mj-lt"/>
                </a:rPr>
                <a:t>G</a:t>
              </a:r>
              <a:r>
                <a:rPr lang="en-US" sz="4400" noProof="0" dirty="0">
                  <a:solidFill>
                    <a:srgbClr val="0000FF"/>
                  </a:solidFill>
                  <a:latin typeface="+mj-lt"/>
                </a:rPr>
                <a:t>B</a:t>
              </a:r>
            </a:p>
          </p:txBody>
        </p:sp>
        <p:sp>
          <p:nvSpPr>
            <p:cNvPr id="5" name="Rectangle 4">
              <a:extLst>
                <a:ext uri="{FF2B5EF4-FFF2-40B4-BE49-F238E27FC236}">
                  <a16:creationId xmlns:a16="http://schemas.microsoft.com/office/drawing/2014/main" id="{729BF9F8-E797-8DE9-121E-83EB004E71A3}"/>
                </a:ext>
              </a:extLst>
            </p:cNvPr>
            <p:cNvSpPr/>
            <p:nvPr/>
          </p:nvSpPr>
          <p:spPr>
            <a:xfrm>
              <a:off x="7634748" y="3763869"/>
              <a:ext cx="1641988" cy="393526"/>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400" noProof="0" dirty="0">
                  <a:latin typeface="+mj-lt"/>
                </a:rPr>
                <a:t>HSL</a:t>
              </a:r>
            </a:p>
          </p:txBody>
        </p:sp>
      </p:grpSp>
    </p:spTree>
    <p:extLst>
      <p:ext uri="{BB962C8B-B14F-4D97-AF65-F5344CB8AC3E}">
        <p14:creationId xmlns:p14="http://schemas.microsoft.com/office/powerpoint/2010/main" val="3631388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2CEF8-4496-6999-DF0B-04EFA4343B13}"/>
            </a:ext>
          </a:extLst>
        </p:cNvPr>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76B90640-94E8-71D7-C0BE-9FA4A475BC44}"/>
              </a:ext>
            </a:extLst>
          </p:cNvPr>
          <p:cNvGraphicFramePr/>
          <p:nvPr>
            <p:extLst>
              <p:ext uri="{D42A27DB-BD31-4B8C-83A1-F6EECF244321}">
                <p14:modId xmlns:p14="http://schemas.microsoft.com/office/powerpoint/2010/main" val="1551704392"/>
              </p:ext>
            </p:extLst>
          </p:nvPr>
        </p:nvGraphicFramePr>
        <p:xfrm>
          <a:off x="525624" y="419877"/>
          <a:ext cx="11140751" cy="60182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24724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66800" y="930415"/>
            <a:ext cx="10058400" cy="1450757"/>
          </a:xfrm>
        </p:spPr>
        <p:txBody>
          <a:bodyPr>
            <a:normAutofit/>
          </a:bodyPr>
          <a:lstStyle/>
          <a:p>
            <a:r>
              <a:rPr lang="en-US" noProof="0" dirty="0">
                <a:solidFill>
                  <a:srgbClr val="FF0000"/>
                </a:solidFill>
              </a:rPr>
              <a:t>R</a:t>
            </a:r>
            <a:r>
              <a:rPr lang="en-US" noProof="0" dirty="0">
                <a:solidFill>
                  <a:srgbClr val="00FF50"/>
                </a:solidFill>
              </a:rPr>
              <a:t>G</a:t>
            </a:r>
            <a:r>
              <a:rPr lang="en-US" noProof="0" dirty="0">
                <a:solidFill>
                  <a:srgbClr val="0000FF"/>
                </a:solidFill>
              </a:rPr>
              <a:t>B </a:t>
            </a:r>
            <a:r>
              <a:rPr lang="en-US" noProof="0" dirty="0">
                <a:solidFill>
                  <a:schemeClr val="tx1"/>
                </a:solidFill>
              </a:rPr>
              <a:t>Color Model</a:t>
            </a:r>
          </a:p>
        </p:txBody>
      </p:sp>
      <p:cxnSp>
        <p:nvCxnSpPr>
          <p:cNvPr id="5" name="Straight Connector 4">
            <a:extLst>
              <a:ext uri="{FF2B5EF4-FFF2-40B4-BE49-F238E27FC236}">
                <a16:creationId xmlns:a16="http://schemas.microsoft.com/office/drawing/2014/main" id="{224F4995-78B1-ABC7-EB91-7400DA31F60F}"/>
              </a:ext>
            </a:extLst>
          </p:cNvPr>
          <p:cNvCxnSpPr/>
          <p:nvPr/>
        </p:nvCxnSpPr>
        <p:spPr>
          <a:xfrm>
            <a:off x="1033218" y="2353179"/>
            <a:ext cx="5178490" cy="0"/>
          </a:xfrm>
          <a:prstGeom prst="line">
            <a:avLst/>
          </a:prstGeom>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B4D7C2A7-7FBA-8B68-E384-3C0FDA441180}"/>
              </a:ext>
            </a:extLst>
          </p:cNvPr>
          <p:cNvSpPr txBox="1"/>
          <p:nvPr/>
        </p:nvSpPr>
        <p:spPr>
          <a:xfrm>
            <a:off x="1079867" y="2808514"/>
            <a:ext cx="7641771" cy="2246769"/>
          </a:xfrm>
          <a:prstGeom prst="rect">
            <a:avLst/>
          </a:prstGeom>
          <a:noFill/>
        </p:spPr>
        <p:txBody>
          <a:bodyPr wrap="square" rtlCol="0">
            <a:spAutoFit/>
          </a:bodyPr>
          <a:lstStyle/>
          <a:p>
            <a:r>
              <a:rPr lang="en-US" sz="2800" b="1" noProof="0" dirty="0">
                <a:latin typeface="Batang" panose="02030600000101010101" pitchFamily="18" charset="-127"/>
                <a:ea typeface="Batang" panose="02030600000101010101" pitchFamily="18" charset="-127"/>
              </a:rPr>
              <a:t>A color model is a structured method to generate a full spectrum of colors using a few primary ones. It converts colors into numerical values through mathematical formulas.</a:t>
            </a:r>
          </a:p>
        </p:txBody>
      </p:sp>
      <p:sp>
        <p:nvSpPr>
          <p:cNvPr id="3" name="TextBox 2">
            <a:extLst>
              <a:ext uri="{FF2B5EF4-FFF2-40B4-BE49-F238E27FC236}">
                <a16:creationId xmlns:a16="http://schemas.microsoft.com/office/drawing/2014/main" id="{A2152C28-3F29-6F81-7DDB-EDFA92B92730}"/>
              </a:ext>
            </a:extLst>
          </p:cNvPr>
          <p:cNvSpPr txBox="1"/>
          <p:nvPr/>
        </p:nvSpPr>
        <p:spPr>
          <a:xfrm>
            <a:off x="5181600" y="2516094"/>
            <a:ext cx="1828800" cy="1828800"/>
          </a:xfrm>
          <a:prstGeom prst="rect">
            <a:avLst/>
          </a:prstGeom>
          <a:noFill/>
        </p:spPr>
        <p:txBody>
          <a:bodyPr wrap="square" rtlCol="0">
            <a:spAutoFit/>
          </a:bodyPr>
          <a:lstStyle/>
          <a:p>
            <a:pPr algn="l"/>
            <a:endParaRPr lang="en-US" noProof="0" dirty="0"/>
          </a:p>
        </p:txBody>
      </p:sp>
      <p:sp>
        <p:nvSpPr>
          <p:cNvPr id="4" name="TextBox 3">
            <a:extLst>
              <a:ext uri="{FF2B5EF4-FFF2-40B4-BE49-F238E27FC236}">
                <a16:creationId xmlns:a16="http://schemas.microsoft.com/office/drawing/2014/main" id="{8747886B-A473-7DE3-D4A7-979327F88326}"/>
              </a:ext>
            </a:extLst>
          </p:cNvPr>
          <p:cNvSpPr txBox="1"/>
          <p:nvPr/>
        </p:nvSpPr>
        <p:spPr>
          <a:xfrm>
            <a:off x="5181600" y="2516094"/>
            <a:ext cx="1828800" cy="1828800"/>
          </a:xfrm>
          <a:prstGeom prst="rect">
            <a:avLst/>
          </a:prstGeom>
          <a:noFill/>
        </p:spPr>
        <p:txBody>
          <a:bodyPr wrap="square" rtlCol="0">
            <a:spAutoFit/>
          </a:bodyPr>
          <a:lstStyle/>
          <a:p>
            <a:pPr algn="l"/>
            <a:endParaRPr lang="en-US" noProof="0" dirty="0"/>
          </a:p>
        </p:txBody>
      </p:sp>
      <p:sp>
        <p:nvSpPr>
          <p:cNvPr id="6" name="TextBox 5">
            <a:extLst>
              <a:ext uri="{FF2B5EF4-FFF2-40B4-BE49-F238E27FC236}">
                <a16:creationId xmlns:a16="http://schemas.microsoft.com/office/drawing/2014/main" id="{FDAF5BEF-CB0D-D992-F91F-5213473693BB}"/>
              </a:ext>
            </a:extLst>
          </p:cNvPr>
          <p:cNvSpPr txBox="1"/>
          <p:nvPr/>
        </p:nvSpPr>
        <p:spPr>
          <a:xfrm>
            <a:off x="1079867" y="5297960"/>
            <a:ext cx="9104039" cy="523220"/>
          </a:xfrm>
          <a:prstGeom prst="rect">
            <a:avLst/>
          </a:prstGeom>
          <a:noFill/>
        </p:spPr>
        <p:txBody>
          <a:bodyPr wrap="square" rtlCol="0">
            <a:spAutoFit/>
          </a:bodyPr>
          <a:lstStyle>
            <a:defPPr>
              <a:defRPr lang="en-US"/>
            </a:defPPr>
            <a:lvl1pPr>
              <a:defRPr sz="2800" b="1">
                <a:latin typeface="Batang" panose="02030600000101010101" pitchFamily="18" charset="-127"/>
                <a:ea typeface="Batang" panose="02030600000101010101" pitchFamily="18" charset="-127"/>
              </a:defRPr>
            </a:lvl1pPr>
          </a:lstStyle>
          <a:p>
            <a:r>
              <a:rPr lang="en-US" noProof="0" dirty="0"/>
              <a:t>Red = #ff0000, Green = 00ff00, Blue = 0000ff</a:t>
            </a:r>
          </a:p>
        </p:txBody>
      </p:sp>
    </p:spTree>
    <p:extLst>
      <p:ext uri="{BB962C8B-B14F-4D97-AF65-F5344CB8AC3E}">
        <p14:creationId xmlns:p14="http://schemas.microsoft.com/office/powerpoint/2010/main" val="2592991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8514B-172F-8BD6-43D0-7371CE3B5DC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D3A893A-A490-07D1-2E1B-65D08673A016}"/>
              </a:ext>
            </a:extLst>
          </p:cNvPr>
          <p:cNvPicPr>
            <a:picLocks noChangeAspect="1"/>
          </p:cNvPicPr>
          <p:nvPr/>
        </p:nvPicPr>
        <p:blipFill>
          <a:blip r:embed="rId3"/>
          <a:stretch>
            <a:fillRect/>
          </a:stretch>
        </p:blipFill>
        <p:spPr>
          <a:xfrm>
            <a:off x="6973295" y="1552807"/>
            <a:ext cx="4357587" cy="3030504"/>
          </a:xfrm>
          <a:prstGeom prst="rect">
            <a:avLst/>
          </a:prstGeom>
        </p:spPr>
      </p:pic>
      <p:sp>
        <p:nvSpPr>
          <p:cNvPr id="4" name="Title 1">
            <a:extLst>
              <a:ext uri="{FF2B5EF4-FFF2-40B4-BE49-F238E27FC236}">
                <a16:creationId xmlns:a16="http://schemas.microsoft.com/office/drawing/2014/main" id="{57DC05CD-A236-3328-69F3-C47D10322834}"/>
              </a:ext>
            </a:extLst>
          </p:cNvPr>
          <p:cNvSpPr>
            <a:spLocks noGrp="1"/>
          </p:cNvSpPr>
          <p:nvPr>
            <p:ph type="title"/>
          </p:nvPr>
        </p:nvSpPr>
        <p:spPr>
          <a:xfrm>
            <a:off x="1066800" y="-87348"/>
            <a:ext cx="10058400" cy="1450757"/>
          </a:xfrm>
        </p:spPr>
        <p:txBody>
          <a:bodyPr>
            <a:normAutofit/>
          </a:bodyPr>
          <a:lstStyle/>
          <a:p>
            <a:r>
              <a:rPr lang="en-US" noProof="0" dirty="0">
                <a:solidFill>
                  <a:srgbClr val="FF0000"/>
                </a:solidFill>
              </a:rPr>
              <a:t>R</a:t>
            </a:r>
            <a:r>
              <a:rPr lang="en-US" noProof="0" dirty="0">
                <a:solidFill>
                  <a:srgbClr val="00FF50"/>
                </a:solidFill>
              </a:rPr>
              <a:t>G</a:t>
            </a:r>
            <a:r>
              <a:rPr lang="en-US" noProof="0" dirty="0">
                <a:solidFill>
                  <a:srgbClr val="0000FF"/>
                </a:solidFill>
              </a:rPr>
              <a:t>B </a:t>
            </a:r>
            <a:r>
              <a:rPr lang="en-US" noProof="0" dirty="0">
                <a:solidFill>
                  <a:schemeClr val="tx1"/>
                </a:solidFill>
              </a:rPr>
              <a:t>Color Model</a:t>
            </a:r>
          </a:p>
        </p:txBody>
      </p:sp>
      <p:cxnSp>
        <p:nvCxnSpPr>
          <p:cNvPr id="5" name="Straight Connector 4">
            <a:extLst>
              <a:ext uri="{FF2B5EF4-FFF2-40B4-BE49-F238E27FC236}">
                <a16:creationId xmlns:a16="http://schemas.microsoft.com/office/drawing/2014/main" id="{B0CD2ECC-D022-818E-6395-E2285BFCCE38}"/>
              </a:ext>
            </a:extLst>
          </p:cNvPr>
          <p:cNvCxnSpPr/>
          <p:nvPr/>
        </p:nvCxnSpPr>
        <p:spPr>
          <a:xfrm>
            <a:off x="1033218" y="1303617"/>
            <a:ext cx="5178490" cy="0"/>
          </a:xfrm>
          <a:prstGeom prst="line">
            <a:avLst/>
          </a:prstGeom>
          <a:ln/>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69C87F21-FDD2-CD3A-2705-3F0E5F45C021}"/>
              </a:ext>
            </a:extLst>
          </p:cNvPr>
          <p:cNvSpPr txBox="1"/>
          <p:nvPr/>
        </p:nvSpPr>
        <p:spPr>
          <a:xfrm>
            <a:off x="1033218" y="1455089"/>
            <a:ext cx="5178490" cy="4516108"/>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sz="2800" b="1" noProof="0" dirty="0">
                <a:latin typeface="Batang" panose="02030600000101010101" pitchFamily="18" charset="-127"/>
                <a:ea typeface="Batang" panose="02030600000101010101" pitchFamily="18" charset="-127"/>
              </a:rPr>
              <a:t>Each color is represented by its primary color components: </a:t>
            </a:r>
            <a:r>
              <a:rPr lang="en-US" sz="2800" b="1" noProof="0" dirty="0">
                <a:solidFill>
                  <a:srgbClr val="FF0000"/>
                </a:solidFill>
                <a:latin typeface="Batang" panose="02030600000101010101" pitchFamily="18" charset="-127"/>
                <a:ea typeface="Batang" panose="02030600000101010101" pitchFamily="18" charset="-127"/>
              </a:rPr>
              <a:t>Red</a:t>
            </a:r>
            <a:r>
              <a:rPr lang="en-US" sz="2800" b="1" noProof="0" dirty="0">
                <a:latin typeface="Batang" panose="02030600000101010101" pitchFamily="18" charset="-127"/>
                <a:ea typeface="Batang" panose="02030600000101010101" pitchFamily="18" charset="-127"/>
              </a:rPr>
              <a:t>, </a:t>
            </a:r>
            <a:r>
              <a:rPr lang="en-US" sz="2800" b="1" noProof="0" dirty="0">
                <a:solidFill>
                  <a:srgbClr val="00FF00"/>
                </a:solidFill>
                <a:latin typeface="Batang" panose="02030600000101010101" pitchFamily="18" charset="-127"/>
                <a:ea typeface="Batang" panose="02030600000101010101" pitchFamily="18" charset="-127"/>
              </a:rPr>
              <a:t>Green</a:t>
            </a:r>
            <a:r>
              <a:rPr lang="en-US" sz="2800" b="1" noProof="0" dirty="0">
                <a:latin typeface="Batang" panose="02030600000101010101" pitchFamily="18" charset="-127"/>
                <a:ea typeface="Batang" panose="02030600000101010101" pitchFamily="18" charset="-127"/>
              </a:rPr>
              <a:t>, and </a:t>
            </a:r>
            <a:r>
              <a:rPr lang="en-US" sz="2800" b="1" noProof="0" dirty="0">
                <a:solidFill>
                  <a:srgbClr val="0000FF"/>
                </a:solidFill>
                <a:latin typeface="Batang" panose="02030600000101010101" pitchFamily="18" charset="-127"/>
                <a:ea typeface="Batang" panose="02030600000101010101" pitchFamily="18" charset="-127"/>
              </a:rPr>
              <a:t>Blue</a:t>
            </a:r>
            <a:r>
              <a:rPr lang="en-US" sz="2800" b="1" noProof="0" dirty="0">
                <a:latin typeface="Batang" panose="02030600000101010101" pitchFamily="18" charset="-127"/>
                <a:ea typeface="Batang" panose="02030600000101010101" pitchFamily="18" charset="-127"/>
              </a:rPr>
              <a:t>.</a:t>
            </a:r>
          </a:p>
          <a:p>
            <a:pPr marL="285750" indent="-285750">
              <a:lnSpc>
                <a:spcPct val="150000"/>
              </a:lnSpc>
              <a:buFont typeface="Wingdings" panose="05000000000000000000" pitchFamily="2" charset="2"/>
              <a:buChar char="§"/>
            </a:pPr>
            <a:r>
              <a:rPr lang="en-US" sz="2800" b="1" noProof="0" dirty="0">
                <a:latin typeface="Batang" panose="02030600000101010101" pitchFamily="18" charset="-127"/>
                <a:ea typeface="Batang" panose="02030600000101010101" pitchFamily="18" charset="-127"/>
              </a:rPr>
              <a:t>This model is based on Cartesian Coordinate System.</a:t>
            </a:r>
          </a:p>
        </p:txBody>
      </p:sp>
    </p:spTree>
    <p:extLst>
      <p:ext uri="{BB962C8B-B14F-4D97-AF65-F5344CB8AC3E}">
        <p14:creationId xmlns:p14="http://schemas.microsoft.com/office/powerpoint/2010/main" val="2446799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C6001-68DB-8B34-81A2-6A07350F6A5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99EC7AB-1AEB-4A9C-BE5D-F2BDCE8C1EAB}"/>
              </a:ext>
            </a:extLst>
          </p:cNvPr>
          <p:cNvSpPr txBox="1"/>
          <p:nvPr/>
        </p:nvSpPr>
        <p:spPr>
          <a:xfrm>
            <a:off x="1530221" y="466531"/>
            <a:ext cx="4883020" cy="769441"/>
          </a:xfrm>
          <a:prstGeom prst="rect">
            <a:avLst/>
          </a:prstGeom>
          <a:noFill/>
        </p:spPr>
        <p:txBody>
          <a:bodyPr wrap="square" rtlCol="0" anchor="ctr">
            <a:spAutoFit/>
          </a:bodyPr>
          <a:lstStyle/>
          <a:p>
            <a:r>
              <a:rPr lang="en-US" sz="4400" noProof="0" dirty="0">
                <a:latin typeface="Forte" panose="03060902040502070203" pitchFamily="66" charset="0"/>
              </a:rPr>
              <a:t>RGB Color Model</a:t>
            </a:r>
          </a:p>
        </p:txBody>
      </p:sp>
      <p:sp>
        <p:nvSpPr>
          <p:cNvPr id="4" name="TextBox 3">
            <a:extLst>
              <a:ext uri="{FF2B5EF4-FFF2-40B4-BE49-F238E27FC236}">
                <a16:creationId xmlns:a16="http://schemas.microsoft.com/office/drawing/2014/main" id="{663E3554-F333-3153-8841-61DDCEAAE850}"/>
              </a:ext>
            </a:extLst>
          </p:cNvPr>
          <p:cNvSpPr txBox="1"/>
          <p:nvPr/>
        </p:nvSpPr>
        <p:spPr>
          <a:xfrm>
            <a:off x="1530220" y="1646519"/>
            <a:ext cx="6204857" cy="4405758"/>
          </a:xfrm>
          <a:prstGeom prst="rect">
            <a:avLst/>
          </a:prstGeom>
          <a:noFill/>
        </p:spPr>
        <p:txBody>
          <a:bodyPr wrap="square" rtlCol="0">
            <a:spAutoFit/>
          </a:bodyPr>
          <a:lstStyle/>
          <a:p>
            <a:pPr marL="342900" indent="-342900">
              <a:lnSpc>
                <a:spcPct val="200000"/>
              </a:lnSpc>
              <a:buClr>
                <a:schemeClr val="tx1"/>
              </a:buClr>
              <a:buFont typeface="Wingdings" panose="05000000000000000000" pitchFamily="2" charset="2"/>
              <a:buChar char="Ø"/>
            </a:pPr>
            <a:r>
              <a:rPr lang="en-US" sz="2400" noProof="0" dirty="0">
                <a:latin typeface="Lucida Fax" panose="02060602050505020204" pitchFamily="18" charset="0"/>
              </a:rPr>
              <a:t>Additive color model.</a:t>
            </a:r>
          </a:p>
          <a:p>
            <a:pPr marL="342900" indent="-342900">
              <a:lnSpc>
                <a:spcPct val="200000"/>
              </a:lnSpc>
              <a:buClr>
                <a:schemeClr val="tx1"/>
              </a:buClr>
              <a:buFont typeface="Wingdings" panose="05000000000000000000" pitchFamily="2" charset="2"/>
              <a:buChar char="Ø"/>
            </a:pPr>
            <a:r>
              <a:rPr lang="en-US" sz="2400" noProof="0" dirty="0">
                <a:latin typeface="Lucida Fax" panose="02060602050505020204" pitchFamily="18" charset="0"/>
              </a:rPr>
              <a:t>For computer displays.</a:t>
            </a:r>
          </a:p>
          <a:p>
            <a:pPr marL="342900" indent="-342900">
              <a:lnSpc>
                <a:spcPct val="200000"/>
              </a:lnSpc>
              <a:buClr>
                <a:schemeClr val="tx1"/>
              </a:buClr>
              <a:buFont typeface="Wingdings" panose="05000000000000000000" pitchFamily="2" charset="2"/>
              <a:buChar char="Ø"/>
            </a:pPr>
            <a:r>
              <a:rPr lang="en-US" sz="2400" noProof="0" dirty="0">
                <a:latin typeface="Lucida Fax" panose="02060602050505020204" pitchFamily="18" charset="0"/>
              </a:rPr>
              <a:t>Uses light to color display.</a:t>
            </a:r>
          </a:p>
          <a:p>
            <a:pPr marL="342900" indent="-342900">
              <a:lnSpc>
                <a:spcPct val="200000"/>
              </a:lnSpc>
              <a:buClr>
                <a:schemeClr val="tx1"/>
              </a:buClr>
              <a:buFont typeface="Wingdings" panose="05000000000000000000" pitchFamily="2" charset="2"/>
              <a:buChar char="Ø"/>
            </a:pPr>
            <a:r>
              <a:rPr lang="en-US" sz="2400" noProof="0" dirty="0">
                <a:latin typeface="Lucida Fax" panose="02060602050505020204" pitchFamily="18" charset="0"/>
              </a:rPr>
              <a:t>Colors result from transmitted light.</a:t>
            </a:r>
          </a:p>
          <a:p>
            <a:pPr marL="342900" indent="-342900">
              <a:lnSpc>
                <a:spcPct val="200000"/>
              </a:lnSpc>
              <a:buClr>
                <a:schemeClr val="tx1"/>
              </a:buClr>
              <a:buFont typeface="Wingdings" panose="05000000000000000000" pitchFamily="2" charset="2"/>
              <a:buChar char="Ø"/>
            </a:pPr>
            <a:r>
              <a:rPr lang="en-US" sz="2400" noProof="0" dirty="0">
                <a:latin typeface="Lucida Fax" panose="02060602050505020204" pitchFamily="18" charset="0"/>
              </a:rPr>
              <a:t>Red + Green + Blue = White.</a:t>
            </a:r>
          </a:p>
          <a:p>
            <a:pPr marL="342900" indent="-342900">
              <a:lnSpc>
                <a:spcPct val="200000"/>
              </a:lnSpc>
              <a:buClr>
                <a:schemeClr val="tx1"/>
              </a:buClr>
              <a:buFont typeface="Wingdings" panose="05000000000000000000" pitchFamily="2" charset="2"/>
              <a:buChar char="Ø"/>
            </a:pPr>
            <a:endParaRPr lang="en-US" sz="2400" noProof="0" dirty="0">
              <a:latin typeface="Lucida Fax" panose="02060602050505020204" pitchFamily="18" charset="0"/>
            </a:endParaRPr>
          </a:p>
        </p:txBody>
      </p:sp>
      <p:cxnSp>
        <p:nvCxnSpPr>
          <p:cNvPr id="7" name="Straight Connector 6">
            <a:extLst>
              <a:ext uri="{FF2B5EF4-FFF2-40B4-BE49-F238E27FC236}">
                <a16:creationId xmlns:a16="http://schemas.microsoft.com/office/drawing/2014/main" id="{5E58DA79-A9D8-2E1A-D5E3-59B0E73C9872}"/>
              </a:ext>
            </a:extLst>
          </p:cNvPr>
          <p:cNvCxnSpPr>
            <a:cxnSpLocks/>
          </p:cNvCxnSpPr>
          <p:nvPr/>
        </p:nvCxnSpPr>
        <p:spPr>
          <a:xfrm>
            <a:off x="1530220" y="1371600"/>
            <a:ext cx="5766319"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579097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8C56C-2DA7-8F7F-AD47-7686D17286D1}"/>
              </a:ext>
            </a:extLst>
          </p:cNvPr>
          <p:cNvSpPr>
            <a:spLocks noGrp="1"/>
          </p:cNvSpPr>
          <p:nvPr>
            <p:ph type="title"/>
          </p:nvPr>
        </p:nvSpPr>
        <p:spPr>
          <a:xfrm>
            <a:off x="838200" y="365125"/>
            <a:ext cx="10515600" cy="975995"/>
          </a:xfrm>
          <a:ln w="15875">
            <a:solidFill>
              <a:schemeClr val="tx1"/>
            </a:solidFill>
          </a:ln>
        </p:spPr>
        <p:txBody>
          <a:bodyPr/>
          <a:lstStyle/>
          <a:p>
            <a:pPr algn="ctr"/>
            <a:r>
              <a:rPr lang="en-US" noProof="0" dirty="0">
                <a:latin typeface="Bahnschrift Condensed" panose="020B0502040204020203" pitchFamily="34" charset="0"/>
                <a:ea typeface="Calibri" panose="020F0502020204030204" pitchFamily="34" charset="0"/>
                <a:cs typeface="Calibri" panose="020F0502020204030204" pitchFamily="34" charset="0"/>
              </a:rPr>
              <a:t>Contents</a:t>
            </a:r>
          </a:p>
        </p:txBody>
      </p:sp>
      <p:graphicFrame>
        <p:nvGraphicFramePr>
          <p:cNvPr id="11" name="Content Placeholder 10">
            <a:extLst>
              <a:ext uri="{FF2B5EF4-FFF2-40B4-BE49-F238E27FC236}">
                <a16:creationId xmlns:a16="http://schemas.microsoft.com/office/drawing/2014/main" id="{CA6D4BB1-24E9-A830-38D7-99DA7CB73D34}"/>
              </a:ext>
            </a:extLst>
          </p:cNvPr>
          <p:cNvGraphicFramePr>
            <a:graphicFrameLocks noGrp="1"/>
          </p:cNvGraphicFramePr>
          <p:nvPr>
            <p:ph idx="1"/>
            <p:extLst>
              <p:ext uri="{D42A27DB-BD31-4B8C-83A1-F6EECF244321}">
                <p14:modId xmlns:p14="http://schemas.microsoft.com/office/powerpoint/2010/main" val="2777745189"/>
              </p:ext>
            </p:extLst>
          </p:nvPr>
        </p:nvGraphicFramePr>
        <p:xfrm>
          <a:off x="838200" y="1825625"/>
          <a:ext cx="10515600" cy="2286000"/>
        </p:xfrm>
        <a:graphic>
          <a:graphicData uri="http://schemas.openxmlformats.org/drawingml/2006/table">
            <a:tbl>
              <a:tblPr firstRow="1" bandRow="1">
                <a:tableStyleId>{2D5ABB26-0587-4C30-8999-92F81FD0307C}</a:tableStyleId>
              </a:tblPr>
              <a:tblGrid>
                <a:gridCol w="8194040">
                  <a:extLst>
                    <a:ext uri="{9D8B030D-6E8A-4147-A177-3AD203B41FA5}">
                      <a16:colId xmlns:a16="http://schemas.microsoft.com/office/drawing/2014/main" val="1310624819"/>
                    </a:ext>
                  </a:extLst>
                </a:gridCol>
                <a:gridCol w="2321560">
                  <a:extLst>
                    <a:ext uri="{9D8B030D-6E8A-4147-A177-3AD203B41FA5}">
                      <a16:colId xmlns:a16="http://schemas.microsoft.com/office/drawing/2014/main" val="4088505581"/>
                    </a:ext>
                  </a:extLst>
                </a:gridCol>
              </a:tblGrid>
              <a:tr h="370840">
                <a:tc>
                  <a:txBody>
                    <a:bodyPr/>
                    <a:lstStyle/>
                    <a:p>
                      <a:r>
                        <a:rPr lang="en-US" sz="2000" b="1" dirty="0">
                          <a:latin typeface="Bahnschrift" panose="020B0502040204020203" pitchFamily="34" charset="0"/>
                          <a:ea typeface="Calibri" panose="020F0502020204030204" pitchFamily="34" charset="0"/>
                          <a:cs typeface="Calibri" panose="020F0502020204030204" pitchFamily="34" charset="0"/>
                        </a:rPr>
                        <a:t>Topic</a:t>
                      </a:r>
                    </a:p>
                  </a:txBody>
                  <a:tcPr>
                    <a:lnB w="12700" cap="flat" cmpd="sng" algn="ctr">
                      <a:solidFill>
                        <a:schemeClr val="tx1"/>
                      </a:solidFill>
                      <a:prstDash val="solid"/>
                      <a:round/>
                      <a:headEnd type="none" w="med" len="med"/>
                      <a:tailEnd type="none" w="med" len="med"/>
                    </a:lnB>
                  </a:tcPr>
                </a:tc>
                <a:tc>
                  <a:txBody>
                    <a:bodyPr/>
                    <a:lstStyle/>
                    <a:p>
                      <a:r>
                        <a:rPr lang="en-US" sz="2000" b="1" dirty="0">
                          <a:latin typeface="Bahnschrift" panose="020B0502040204020203" pitchFamily="34" charset="0"/>
                        </a:rPr>
                        <a:t>Slide No.</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0872767"/>
                  </a:ext>
                </a:extLst>
              </a:tr>
              <a:tr h="370840">
                <a:tc>
                  <a:txBody>
                    <a:bodyPr/>
                    <a:lstStyle/>
                    <a:p>
                      <a:endParaRPr lang="en-US" sz="2000" dirty="0">
                        <a:latin typeface="Bahnschrift Light Condensed" panose="020B0502040204020203" pitchFamily="34" charset="0"/>
                      </a:endParaRPr>
                    </a:p>
                    <a:p>
                      <a:r>
                        <a:rPr lang="en-US" sz="2000" dirty="0">
                          <a:latin typeface="Bahnschrift Light Condensed" panose="020B0502040204020203" pitchFamily="34" charset="0"/>
                        </a:rPr>
                        <a:t>Chromaticity</a:t>
                      </a:r>
                    </a:p>
                  </a:txBody>
                  <a:tcPr>
                    <a:lnT w="12700" cap="flat" cmpd="sng" algn="ctr">
                      <a:solidFill>
                        <a:schemeClr val="tx1"/>
                      </a:solidFill>
                      <a:prstDash val="solid"/>
                      <a:round/>
                      <a:headEnd type="none" w="med" len="med"/>
                      <a:tailEnd type="none" w="med" len="med"/>
                    </a:lnT>
                  </a:tcPr>
                </a:tc>
                <a:tc>
                  <a:txBody>
                    <a:bodyPr/>
                    <a:lstStyle/>
                    <a:p>
                      <a:endParaRPr lang="en-US" sz="2000" dirty="0">
                        <a:latin typeface="Bahnschrift Light Condensed" panose="020B0502040204020203" pitchFamily="34" charset="0"/>
                      </a:endParaRPr>
                    </a:p>
                    <a:p>
                      <a:r>
                        <a:rPr lang="en-US" sz="2000" dirty="0">
                          <a:latin typeface="Bahnschrift Light Condensed" panose="020B0502040204020203" pitchFamily="34" charset="0"/>
                        </a:rPr>
                        <a:t>3</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749776001"/>
                  </a:ext>
                </a:extLst>
              </a:tr>
              <a:tr h="370840">
                <a:tc>
                  <a:txBody>
                    <a:bodyPr/>
                    <a:lstStyle/>
                    <a:p>
                      <a:r>
                        <a:rPr lang="en-US" sz="2000" dirty="0">
                          <a:latin typeface="Bahnschrift Light Condensed" panose="020B0502040204020203" pitchFamily="34" charset="0"/>
                        </a:rPr>
                        <a:t>Color Systems – RGB, HLS, HSV, CMYK</a:t>
                      </a:r>
                    </a:p>
                  </a:txBody>
                  <a:tcPr/>
                </a:tc>
                <a:tc>
                  <a:txBody>
                    <a:bodyPr/>
                    <a:lstStyle/>
                    <a:p>
                      <a:r>
                        <a:rPr lang="en-US" sz="2000" dirty="0">
                          <a:latin typeface="Bahnschrift Light Condensed" panose="020B0502040204020203" pitchFamily="34" charset="0"/>
                        </a:rPr>
                        <a:t>15</a:t>
                      </a:r>
                    </a:p>
                  </a:txBody>
                  <a:tcPr/>
                </a:tc>
                <a:extLst>
                  <a:ext uri="{0D108BD9-81ED-4DB2-BD59-A6C34878D82A}">
                    <a16:rowId xmlns:a16="http://schemas.microsoft.com/office/drawing/2014/main" val="1028488544"/>
                  </a:ext>
                </a:extLst>
              </a:tr>
              <a:tr h="370840">
                <a:tc>
                  <a:txBody>
                    <a:bodyPr/>
                    <a:lstStyle/>
                    <a:p>
                      <a:r>
                        <a:rPr lang="en-US" sz="2000" dirty="0">
                          <a:latin typeface="Bahnschrift Light Condensed" panose="020B0502040204020203" pitchFamily="34" charset="0"/>
                        </a:rPr>
                        <a:t>Color Cubes</a:t>
                      </a:r>
                    </a:p>
                  </a:txBody>
                  <a:tcPr/>
                </a:tc>
                <a:tc>
                  <a:txBody>
                    <a:bodyPr/>
                    <a:lstStyle/>
                    <a:p>
                      <a:r>
                        <a:rPr lang="en-US" sz="2000" dirty="0">
                          <a:latin typeface="Bahnschrift Light Condensed" panose="020B0502040204020203" pitchFamily="34" charset="0"/>
                        </a:rPr>
                        <a:t>38</a:t>
                      </a:r>
                    </a:p>
                  </a:txBody>
                  <a:tcPr/>
                </a:tc>
                <a:extLst>
                  <a:ext uri="{0D108BD9-81ED-4DB2-BD59-A6C34878D82A}">
                    <a16:rowId xmlns:a16="http://schemas.microsoft.com/office/drawing/2014/main" val="3691546897"/>
                  </a:ext>
                </a:extLst>
              </a:tr>
              <a:tr h="370840">
                <a:tc>
                  <a:txBody>
                    <a:bodyPr/>
                    <a:lstStyle/>
                    <a:p>
                      <a:r>
                        <a:rPr lang="en-US" sz="2000" dirty="0">
                          <a:latin typeface="Bahnschrift Light Condensed" panose="020B0502040204020203" pitchFamily="34" charset="0"/>
                        </a:rPr>
                        <a:t>Transformation Between Color Systems</a:t>
                      </a:r>
                    </a:p>
                  </a:txBody>
                  <a:tcPr/>
                </a:tc>
                <a:tc>
                  <a:txBody>
                    <a:bodyPr/>
                    <a:lstStyle/>
                    <a:p>
                      <a:r>
                        <a:rPr lang="en-US" sz="2000" dirty="0">
                          <a:latin typeface="Bahnschrift Light Condensed" panose="020B0502040204020203" pitchFamily="34" charset="0"/>
                        </a:rPr>
                        <a:t>44</a:t>
                      </a:r>
                    </a:p>
                  </a:txBody>
                  <a:tcPr/>
                </a:tc>
                <a:extLst>
                  <a:ext uri="{0D108BD9-81ED-4DB2-BD59-A6C34878D82A}">
                    <a16:rowId xmlns:a16="http://schemas.microsoft.com/office/drawing/2014/main" val="3487984473"/>
                  </a:ext>
                </a:extLst>
              </a:tr>
            </a:tbl>
          </a:graphicData>
        </a:graphic>
      </p:graphicFrame>
    </p:spTree>
    <p:extLst>
      <p:ext uri="{BB962C8B-B14F-4D97-AF65-F5344CB8AC3E}">
        <p14:creationId xmlns:p14="http://schemas.microsoft.com/office/powerpoint/2010/main" val="5195245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E57CA-ADF6-E6AC-8A7B-2D85C2D5F4B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0612467-7F79-BB0C-E247-6F5995936998}"/>
              </a:ext>
            </a:extLst>
          </p:cNvPr>
          <p:cNvSpPr txBox="1"/>
          <p:nvPr/>
        </p:nvSpPr>
        <p:spPr>
          <a:xfrm>
            <a:off x="1324947" y="412464"/>
            <a:ext cx="4883020" cy="769441"/>
          </a:xfrm>
          <a:prstGeom prst="rect">
            <a:avLst/>
          </a:prstGeom>
          <a:noFill/>
        </p:spPr>
        <p:txBody>
          <a:bodyPr wrap="square" rtlCol="0" anchor="ctr">
            <a:spAutoFit/>
          </a:bodyPr>
          <a:lstStyle/>
          <a:p>
            <a:r>
              <a:rPr lang="en-US" sz="4400" noProof="0" dirty="0">
                <a:latin typeface="Forte" panose="03060902040502070203" pitchFamily="66" charset="0"/>
              </a:rPr>
              <a:t>Additive Color</a:t>
            </a:r>
          </a:p>
        </p:txBody>
      </p:sp>
      <p:sp>
        <p:nvSpPr>
          <p:cNvPr id="3" name="TextBox 2">
            <a:extLst>
              <a:ext uri="{FF2B5EF4-FFF2-40B4-BE49-F238E27FC236}">
                <a16:creationId xmlns:a16="http://schemas.microsoft.com/office/drawing/2014/main" id="{F9837056-DB93-518B-C722-5745B4EFDB2D}"/>
              </a:ext>
            </a:extLst>
          </p:cNvPr>
          <p:cNvSpPr txBox="1"/>
          <p:nvPr/>
        </p:nvSpPr>
        <p:spPr>
          <a:xfrm>
            <a:off x="1324947" y="1452500"/>
            <a:ext cx="8957388" cy="4451924"/>
          </a:xfrm>
          <a:prstGeom prst="rect">
            <a:avLst/>
          </a:prstGeom>
          <a:noFill/>
        </p:spPr>
        <p:txBody>
          <a:bodyPr wrap="square" rtlCol="0">
            <a:spAutoFit/>
          </a:bodyPr>
          <a:lstStyle/>
          <a:p>
            <a:pPr>
              <a:lnSpc>
                <a:spcPct val="150000"/>
              </a:lnSpc>
            </a:pPr>
            <a:r>
              <a:rPr lang="en-US" sz="2400" noProof="0" dirty="0">
                <a:latin typeface="Lucida Fax" panose="02060602050505020204" pitchFamily="18" charset="0"/>
              </a:rPr>
              <a:t>Additive color is a method of creating color by mixing different wavelengths of light, typically red, green, and blue (RGB). It’s called “additive” because the more light you combine, the brighter the result becomes — and when all three primary colors are combined at full intensity, the result is white light. This model is used in digital displays, TVs, and projectors, where colors are formed by directly emitting light, not reflecting it.</a:t>
            </a:r>
          </a:p>
        </p:txBody>
      </p:sp>
      <p:cxnSp>
        <p:nvCxnSpPr>
          <p:cNvPr id="7" name="Straight Connector 6">
            <a:extLst>
              <a:ext uri="{FF2B5EF4-FFF2-40B4-BE49-F238E27FC236}">
                <a16:creationId xmlns:a16="http://schemas.microsoft.com/office/drawing/2014/main" id="{D38B915B-E415-20B1-8692-4127A454F3B0}"/>
              </a:ext>
            </a:extLst>
          </p:cNvPr>
          <p:cNvCxnSpPr>
            <a:cxnSpLocks/>
          </p:cNvCxnSpPr>
          <p:nvPr/>
        </p:nvCxnSpPr>
        <p:spPr>
          <a:xfrm>
            <a:off x="1231643" y="1265881"/>
            <a:ext cx="4565779"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64366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88E42-3F84-E721-6E83-5D2EF7F96A0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2659E89-0CC9-23B4-2B3A-51DB81B23706}"/>
              </a:ext>
            </a:extLst>
          </p:cNvPr>
          <p:cNvPicPr>
            <a:picLocks noChangeAspect="1"/>
          </p:cNvPicPr>
          <p:nvPr/>
        </p:nvPicPr>
        <p:blipFill>
          <a:blip r:embed="rId3"/>
          <a:stretch>
            <a:fillRect/>
          </a:stretch>
        </p:blipFill>
        <p:spPr>
          <a:xfrm>
            <a:off x="7703080" y="1561366"/>
            <a:ext cx="3035557" cy="3035557"/>
          </a:xfrm>
          <a:prstGeom prst="rect">
            <a:avLst/>
          </a:prstGeom>
        </p:spPr>
      </p:pic>
      <p:sp>
        <p:nvSpPr>
          <p:cNvPr id="4" name="TextBox 3">
            <a:extLst>
              <a:ext uri="{FF2B5EF4-FFF2-40B4-BE49-F238E27FC236}">
                <a16:creationId xmlns:a16="http://schemas.microsoft.com/office/drawing/2014/main" id="{FA6A83B2-A896-60CD-8E77-AB065AC76BC4}"/>
              </a:ext>
            </a:extLst>
          </p:cNvPr>
          <p:cNvSpPr txBox="1"/>
          <p:nvPr/>
        </p:nvSpPr>
        <p:spPr>
          <a:xfrm>
            <a:off x="798427" y="364757"/>
            <a:ext cx="6904653" cy="769441"/>
          </a:xfrm>
          <a:prstGeom prst="rect">
            <a:avLst/>
          </a:prstGeom>
          <a:noFill/>
        </p:spPr>
        <p:txBody>
          <a:bodyPr wrap="square" rtlCol="0" anchor="ctr">
            <a:spAutoFit/>
          </a:bodyPr>
          <a:lstStyle/>
          <a:p>
            <a:r>
              <a:rPr lang="en-US" sz="4400" noProof="0" dirty="0">
                <a:latin typeface="Forte" panose="03060902040502070203" pitchFamily="66" charset="0"/>
              </a:rPr>
              <a:t>Example of Additive Color</a:t>
            </a:r>
          </a:p>
        </p:txBody>
      </p:sp>
      <p:cxnSp>
        <p:nvCxnSpPr>
          <p:cNvPr id="6" name="Straight Connector 5">
            <a:extLst>
              <a:ext uri="{FF2B5EF4-FFF2-40B4-BE49-F238E27FC236}">
                <a16:creationId xmlns:a16="http://schemas.microsoft.com/office/drawing/2014/main" id="{84E4619B-7E83-A0B8-198D-E501275048A4}"/>
              </a:ext>
            </a:extLst>
          </p:cNvPr>
          <p:cNvCxnSpPr>
            <a:cxnSpLocks/>
          </p:cNvCxnSpPr>
          <p:nvPr/>
        </p:nvCxnSpPr>
        <p:spPr>
          <a:xfrm>
            <a:off x="652007" y="1200650"/>
            <a:ext cx="7051073" cy="0"/>
          </a:xfrm>
          <a:prstGeom prst="line">
            <a:avLst/>
          </a:prstGeom>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0AC522A4-6391-BE63-5215-FB34CB0A78D7}"/>
              </a:ext>
            </a:extLst>
          </p:cNvPr>
          <p:cNvSpPr txBox="1"/>
          <p:nvPr/>
        </p:nvSpPr>
        <p:spPr>
          <a:xfrm>
            <a:off x="946205" y="757428"/>
            <a:ext cx="5645426" cy="5632311"/>
          </a:xfrm>
          <a:prstGeom prst="rect">
            <a:avLst/>
          </a:prstGeom>
          <a:noFill/>
        </p:spPr>
        <p:txBody>
          <a:bodyPr wrap="square" rtlCol="0">
            <a:spAutoFit/>
          </a:bodyPr>
          <a:lstStyle/>
          <a:p>
            <a:pPr marL="285750" indent="-285750">
              <a:buFont typeface="Wingdings" panose="05000000000000000000" pitchFamily="2" charset="2"/>
              <a:buChar char="Ø"/>
            </a:pPr>
            <a:endParaRPr lang="en-US" sz="2400" noProof="0" dirty="0">
              <a:latin typeface="Batang" panose="02030600000101010101" pitchFamily="18" charset="-127"/>
              <a:ea typeface="Batang" panose="02030600000101010101" pitchFamily="18" charset="-127"/>
            </a:endParaRPr>
          </a:p>
          <a:p>
            <a:pPr marL="285750" indent="-285750">
              <a:buFont typeface="Wingdings" panose="05000000000000000000" pitchFamily="2" charset="2"/>
              <a:buChar char="Ø"/>
            </a:pPr>
            <a:endParaRPr lang="en-US" sz="2400" noProof="0" dirty="0">
              <a:latin typeface="Batang" panose="02030600000101010101" pitchFamily="18" charset="-127"/>
              <a:ea typeface="Batang" panose="02030600000101010101" pitchFamily="18" charset="-127"/>
            </a:endParaRPr>
          </a:p>
          <a:p>
            <a:pPr marL="285750" indent="-285750">
              <a:buFont typeface="Wingdings" panose="05000000000000000000" pitchFamily="2" charset="2"/>
              <a:buChar char="Ø"/>
            </a:pPr>
            <a:r>
              <a:rPr lang="en-US" sz="2400" noProof="0" dirty="0">
                <a:latin typeface="Batang" panose="02030600000101010101" pitchFamily="18" charset="-127"/>
                <a:ea typeface="Batang" panose="02030600000101010101" pitchFamily="18" charset="-127"/>
              </a:rPr>
              <a:t>This model is called additive, and the colors are called primary colors.</a:t>
            </a:r>
          </a:p>
          <a:p>
            <a:endParaRPr lang="en-US" sz="2400" noProof="0" dirty="0">
              <a:latin typeface="Batang" panose="02030600000101010101" pitchFamily="18" charset="-127"/>
              <a:ea typeface="Batang" panose="02030600000101010101" pitchFamily="18" charset="-127"/>
            </a:endParaRPr>
          </a:p>
          <a:p>
            <a:endParaRPr lang="en-US" sz="2400" noProof="0" dirty="0">
              <a:latin typeface="Batang" panose="02030600000101010101" pitchFamily="18" charset="-127"/>
              <a:ea typeface="Batang" panose="02030600000101010101" pitchFamily="18" charset="-127"/>
            </a:endParaRPr>
          </a:p>
          <a:p>
            <a:pPr marL="285750" indent="-285750">
              <a:buFont typeface="Wingdings" panose="05000000000000000000" pitchFamily="2" charset="2"/>
              <a:buChar char="Ø"/>
            </a:pPr>
            <a:r>
              <a:rPr lang="en-US" sz="2400" noProof="0" dirty="0">
                <a:latin typeface="Batang" panose="02030600000101010101" pitchFamily="18" charset="-127"/>
                <a:ea typeface="Batang" panose="02030600000101010101" pitchFamily="18" charset="-127"/>
              </a:rPr>
              <a:t>The primary colors can be added to produce the secondary colors of light- Magenta(Red + Blue), Cyan(Green + Blue), and Yellow(Red + Green). The combination of Red, Green and Blue at full intensities makes white.</a:t>
            </a:r>
          </a:p>
        </p:txBody>
      </p:sp>
    </p:spTree>
    <p:extLst>
      <p:ext uri="{BB962C8B-B14F-4D97-AF65-F5344CB8AC3E}">
        <p14:creationId xmlns:p14="http://schemas.microsoft.com/office/powerpoint/2010/main" val="2146466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C1B0A-749C-8770-5B62-5A5F458540D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EC3439F-D410-9D73-8B38-4E197A43E578}"/>
              </a:ext>
            </a:extLst>
          </p:cNvPr>
          <p:cNvSpPr txBox="1"/>
          <p:nvPr/>
        </p:nvSpPr>
        <p:spPr>
          <a:xfrm>
            <a:off x="798427" y="364757"/>
            <a:ext cx="6904653" cy="769441"/>
          </a:xfrm>
          <a:prstGeom prst="rect">
            <a:avLst/>
          </a:prstGeom>
          <a:noFill/>
        </p:spPr>
        <p:txBody>
          <a:bodyPr wrap="square" rtlCol="0" anchor="ctr">
            <a:spAutoFit/>
          </a:bodyPr>
          <a:lstStyle/>
          <a:p>
            <a:r>
              <a:rPr lang="en-US" sz="4400" noProof="0" dirty="0">
                <a:latin typeface="Forte" panose="03060902040502070203" pitchFamily="66" charset="0"/>
              </a:rPr>
              <a:t>HSL Color Model</a:t>
            </a:r>
          </a:p>
        </p:txBody>
      </p:sp>
      <p:cxnSp>
        <p:nvCxnSpPr>
          <p:cNvPr id="4" name="Straight Connector 3">
            <a:extLst>
              <a:ext uri="{FF2B5EF4-FFF2-40B4-BE49-F238E27FC236}">
                <a16:creationId xmlns:a16="http://schemas.microsoft.com/office/drawing/2014/main" id="{CA2A756C-C8BF-384B-E1F0-27F8A426B9AC}"/>
              </a:ext>
            </a:extLst>
          </p:cNvPr>
          <p:cNvCxnSpPr/>
          <p:nvPr/>
        </p:nvCxnSpPr>
        <p:spPr>
          <a:xfrm>
            <a:off x="798427" y="1134198"/>
            <a:ext cx="5093490" cy="0"/>
          </a:xfrm>
          <a:prstGeom prst="line">
            <a:avLst/>
          </a:prstGeom>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56FD2A7E-8F6E-4F88-8A52-5F6DBB46C873}"/>
              </a:ext>
            </a:extLst>
          </p:cNvPr>
          <p:cNvSpPr txBox="1"/>
          <p:nvPr/>
        </p:nvSpPr>
        <p:spPr>
          <a:xfrm>
            <a:off x="798427" y="1903639"/>
            <a:ext cx="6699384" cy="2308324"/>
          </a:xfrm>
          <a:prstGeom prst="rect">
            <a:avLst/>
          </a:prstGeom>
          <a:noFill/>
        </p:spPr>
        <p:txBody>
          <a:bodyPr wrap="square" rtlCol="0">
            <a:spAutoFit/>
          </a:bodyPr>
          <a:lstStyle/>
          <a:p>
            <a:r>
              <a:rPr lang="en-US" sz="3600" noProof="0" dirty="0">
                <a:latin typeface="Batang" panose="02030600000101010101" pitchFamily="18" charset="-127"/>
                <a:ea typeface="Batang" panose="02030600000101010101" pitchFamily="18" charset="-127"/>
              </a:rPr>
              <a:t>HSL Stands for </a:t>
            </a:r>
          </a:p>
          <a:p>
            <a:pPr marL="1200150" lvl="1" indent="-742950">
              <a:buAutoNum type="arabicPeriod"/>
            </a:pPr>
            <a:r>
              <a:rPr lang="en-US" sz="3600" noProof="0" dirty="0">
                <a:latin typeface="Batang" panose="02030600000101010101" pitchFamily="18" charset="-127"/>
                <a:ea typeface="Batang" panose="02030600000101010101" pitchFamily="18" charset="-127"/>
              </a:rPr>
              <a:t>Hue</a:t>
            </a:r>
          </a:p>
          <a:p>
            <a:pPr marL="1200150" lvl="1" indent="-742950">
              <a:buAutoNum type="arabicPeriod"/>
            </a:pPr>
            <a:r>
              <a:rPr lang="en-US" sz="3600" noProof="0" dirty="0">
                <a:latin typeface="Batang" panose="02030600000101010101" pitchFamily="18" charset="-127"/>
                <a:ea typeface="Batang" panose="02030600000101010101" pitchFamily="18" charset="-127"/>
              </a:rPr>
              <a:t>Saturation</a:t>
            </a:r>
          </a:p>
          <a:p>
            <a:pPr marL="1200150" lvl="1" indent="-742950">
              <a:buFontTx/>
              <a:buAutoNum type="arabicPeriod"/>
            </a:pPr>
            <a:r>
              <a:rPr lang="en-US" sz="3600" noProof="0" dirty="0">
                <a:latin typeface="Batang" panose="02030600000101010101" pitchFamily="18" charset="-127"/>
                <a:ea typeface="Batang" panose="02030600000101010101" pitchFamily="18" charset="-127"/>
              </a:rPr>
              <a:t>Lightness</a:t>
            </a:r>
          </a:p>
        </p:txBody>
      </p:sp>
    </p:spTree>
    <p:extLst>
      <p:ext uri="{BB962C8B-B14F-4D97-AF65-F5344CB8AC3E}">
        <p14:creationId xmlns:p14="http://schemas.microsoft.com/office/powerpoint/2010/main" val="15175673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12C11-C894-42B7-532E-CC9C4861107A}"/>
            </a:ext>
          </a:extLst>
        </p:cNvPr>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6A87B582-792F-40AC-7A82-8F7B77E7B743}"/>
              </a:ext>
            </a:extLst>
          </p:cNvPr>
          <p:cNvGraphicFramePr/>
          <p:nvPr>
            <p:extLst>
              <p:ext uri="{D42A27DB-BD31-4B8C-83A1-F6EECF244321}">
                <p14:modId xmlns:p14="http://schemas.microsoft.com/office/powerpoint/2010/main" val="3344091589"/>
              </p:ext>
            </p:extLst>
          </p:nvPr>
        </p:nvGraphicFramePr>
        <p:xfrm>
          <a:off x="98631" y="1075867"/>
          <a:ext cx="9183397" cy="47062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ABBCD873-554A-A352-D068-60C2C7E81536}"/>
              </a:ext>
            </a:extLst>
          </p:cNvPr>
          <p:cNvPicPr>
            <a:picLocks noChangeAspect="1"/>
          </p:cNvPicPr>
          <p:nvPr/>
        </p:nvPicPr>
        <p:blipFill>
          <a:blip r:embed="rId8"/>
          <a:stretch>
            <a:fillRect/>
          </a:stretch>
        </p:blipFill>
        <p:spPr>
          <a:xfrm>
            <a:off x="9282028" y="597159"/>
            <a:ext cx="2909972" cy="5663682"/>
          </a:xfrm>
          <a:prstGeom prst="rect">
            <a:avLst/>
          </a:prstGeom>
        </p:spPr>
      </p:pic>
    </p:spTree>
    <p:extLst>
      <p:ext uri="{BB962C8B-B14F-4D97-AF65-F5344CB8AC3E}">
        <p14:creationId xmlns:p14="http://schemas.microsoft.com/office/powerpoint/2010/main" val="30940582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8F88C-62E4-C20D-C971-C574047FE280}"/>
            </a:ext>
          </a:extLst>
        </p:cNvPr>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FC350F8B-FE09-4CAA-5CFD-E1A63345B00C}"/>
              </a:ext>
            </a:extLst>
          </p:cNvPr>
          <p:cNvGraphicFramePr/>
          <p:nvPr>
            <p:extLst>
              <p:ext uri="{D42A27DB-BD31-4B8C-83A1-F6EECF244321}">
                <p14:modId xmlns:p14="http://schemas.microsoft.com/office/powerpoint/2010/main" val="258311691"/>
              </p:ext>
            </p:extLst>
          </p:nvPr>
        </p:nvGraphicFramePr>
        <p:xfrm>
          <a:off x="419879" y="186613"/>
          <a:ext cx="11355354" cy="65407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499821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624880"/>
            <a:ext cx="4489252" cy="561182"/>
          </a:xfrm>
          <a:prstGeom prst="rect">
            <a:avLst/>
          </a:prstGeom>
          <a:noFill/>
        </p:spPr>
        <p:txBody>
          <a:bodyPr wrap="none" lIns="0" tIns="0" rIns="0" bIns="0" rtlCol="0" anchor="t"/>
          <a:lstStyle/>
          <a:p>
            <a:pPr>
              <a:lnSpc>
                <a:spcPts val="4416"/>
              </a:lnSpc>
            </a:pPr>
            <a:r>
              <a:rPr lang="en-US" sz="3500" noProof="0" dirty="0">
                <a:solidFill>
                  <a:srgbClr val="152D47"/>
                </a:solidFill>
                <a:latin typeface="Crimson Pro Semi Bold" pitchFamily="34" charset="0"/>
                <a:ea typeface="Crimson Pro Semi Bold" pitchFamily="34" charset="-122"/>
                <a:cs typeface="Crimson Pro Semi Bold" pitchFamily="34" charset="-120"/>
              </a:rPr>
              <a:t>What is HSV?</a:t>
            </a:r>
            <a:endParaRPr lang="en-US" sz="3500" noProof="0" dirty="0"/>
          </a:p>
        </p:txBody>
      </p:sp>
      <p:sp>
        <p:nvSpPr>
          <p:cNvPr id="3" name="Text 1"/>
          <p:cNvSpPr/>
          <p:nvPr/>
        </p:nvSpPr>
        <p:spPr>
          <a:xfrm>
            <a:off x="661492" y="1455341"/>
            <a:ext cx="10869018" cy="287338"/>
          </a:xfrm>
          <a:prstGeom prst="rect">
            <a:avLst/>
          </a:prstGeom>
          <a:noFill/>
        </p:spPr>
        <p:txBody>
          <a:bodyPr wrap="none" lIns="0" tIns="0" rIns="0" bIns="0" rtlCol="0" anchor="t"/>
          <a:lstStyle/>
          <a:p>
            <a:pPr>
              <a:lnSpc>
                <a:spcPts val="2250"/>
              </a:lnSpc>
            </a:pPr>
            <a:r>
              <a:rPr lang="en-US" sz="1375" noProof="0" dirty="0">
                <a:solidFill>
                  <a:srgbClr val="4C4C4D"/>
                </a:solidFill>
                <a:latin typeface="Heebo" pitchFamily="34" charset="0"/>
                <a:ea typeface="Heebo" pitchFamily="34" charset="-122"/>
                <a:cs typeface="Heebo" pitchFamily="34" charset="-120"/>
              </a:rPr>
              <a:t>HSV stands for Hue, Saturation and Value.</a:t>
            </a:r>
            <a:endParaRPr lang="en-US" sz="1375" noProof="0" dirty="0"/>
          </a:p>
        </p:txBody>
      </p:sp>
      <p:pic>
        <p:nvPicPr>
          <p:cNvPr id="4" name="Image 0" descr="preencoded.png"/>
          <p:cNvPicPr>
            <a:picLocks noChangeAspect="1"/>
          </p:cNvPicPr>
          <p:nvPr/>
        </p:nvPicPr>
        <p:blipFill>
          <a:blip r:embed="rId3"/>
          <a:stretch>
            <a:fillRect/>
          </a:stretch>
        </p:blipFill>
        <p:spPr>
          <a:xfrm>
            <a:off x="661492" y="1944688"/>
            <a:ext cx="897831" cy="1429444"/>
          </a:xfrm>
          <a:prstGeom prst="rect">
            <a:avLst/>
          </a:prstGeom>
        </p:spPr>
      </p:pic>
      <p:sp>
        <p:nvSpPr>
          <p:cNvPr id="5" name="Text 2"/>
          <p:cNvSpPr/>
          <p:nvPr/>
        </p:nvSpPr>
        <p:spPr>
          <a:xfrm>
            <a:off x="1828602" y="2124174"/>
            <a:ext cx="2244626" cy="280492"/>
          </a:xfrm>
          <a:prstGeom prst="rect">
            <a:avLst/>
          </a:prstGeom>
          <a:noFill/>
        </p:spPr>
        <p:txBody>
          <a:bodyPr wrap="none" lIns="0" tIns="0" rIns="0" bIns="0" rtlCol="0" anchor="t"/>
          <a:lstStyle/>
          <a:p>
            <a:pPr>
              <a:lnSpc>
                <a:spcPts val="2208"/>
              </a:lnSpc>
            </a:pPr>
            <a:r>
              <a:rPr lang="en-US" sz="1750" noProof="0" dirty="0">
                <a:solidFill>
                  <a:srgbClr val="4C4C4D"/>
                </a:solidFill>
                <a:latin typeface="Crimson Pro Semi Bold" pitchFamily="34" charset="0"/>
                <a:ea typeface="Crimson Pro Semi Bold" pitchFamily="34" charset="-122"/>
                <a:cs typeface="Crimson Pro Semi Bold" pitchFamily="34" charset="-120"/>
              </a:rPr>
              <a:t>Hue</a:t>
            </a:r>
            <a:endParaRPr lang="en-US" sz="1750" noProof="0" dirty="0"/>
          </a:p>
        </p:txBody>
      </p:sp>
      <p:sp>
        <p:nvSpPr>
          <p:cNvPr id="6" name="Text 3"/>
          <p:cNvSpPr/>
          <p:nvPr/>
        </p:nvSpPr>
        <p:spPr>
          <a:xfrm>
            <a:off x="1828602" y="2512319"/>
            <a:ext cx="9701907" cy="287338"/>
          </a:xfrm>
          <a:prstGeom prst="rect">
            <a:avLst/>
          </a:prstGeom>
          <a:noFill/>
        </p:spPr>
        <p:txBody>
          <a:bodyPr wrap="none" lIns="0" tIns="0" rIns="0" bIns="0" rtlCol="0" anchor="t"/>
          <a:lstStyle/>
          <a:p>
            <a:pPr>
              <a:lnSpc>
                <a:spcPts val="2250"/>
              </a:lnSpc>
            </a:pPr>
            <a:r>
              <a:rPr lang="en-US" sz="1375" noProof="0" dirty="0">
                <a:solidFill>
                  <a:srgbClr val="4C4C4D"/>
                </a:solidFill>
                <a:latin typeface="Heebo" pitchFamily="34" charset="0"/>
                <a:ea typeface="Heebo" pitchFamily="34" charset="-122"/>
                <a:cs typeface="Heebo" pitchFamily="34" charset="-120"/>
              </a:rPr>
              <a:t>Type of color, degrees 0°–360°. </a:t>
            </a:r>
            <a:endParaRPr lang="en-US" sz="1375" noProof="0" dirty="0"/>
          </a:p>
        </p:txBody>
      </p:sp>
      <p:sp>
        <p:nvSpPr>
          <p:cNvPr id="7" name="Text 4"/>
          <p:cNvSpPr/>
          <p:nvPr/>
        </p:nvSpPr>
        <p:spPr>
          <a:xfrm>
            <a:off x="1828602" y="2907308"/>
            <a:ext cx="9701907" cy="287338"/>
          </a:xfrm>
          <a:prstGeom prst="rect">
            <a:avLst/>
          </a:prstGeom>
          <a:noFill/>
        </p:spPr>
        <p:txBody>
          <a:bodyPr wrap="none" lIns="0" tIns="0" rIns="0" bIns="0" rtlCol="0" anchor="t"/>
          <a:lstStyle/>
          <a:p>
            <a:pPr>
              <a:lnSpc>
                <a:spcPts val="2250"/>
              </a:lnSpc>
            </a:pPr>
            <a:r>
              <a:rPr lang="en-US" sz="1375" noProof="0" dirty="0">
                <a:solidFill>
                  <a:srgbClr val="4C4C4D"/>
                </a:solidFill>
                <a:latin typeface="Heebo" pitchFamily="34" charset="0"/>
                <a:ea typeface="Heebo" pitchFamily="34" charset="-122"/>
                <a:cs typeface="Heebo" pitchFamily="34" charset="-120"/>
              </a:rPr>
              <a:t>Red: 0°, Green: 120°, Blue: 240°</a:t>
            </a:r>
            <a:endParaRPr lang="en-US" sz="1375" noProof="0" dirty="0"/>
          </a:p>
        </p:txBody>
      </p:sp>
      <p:pic>
        <p:nvPicPr>
          <p:cNvPr id="8" name="Image 1" descr="preencoded.png"/>
          <p:cNvPicPr>
            <a:picLocks noChangeAspect="1"/>
          </p:cNvPicPr>
          <p:nvPr/>
        </p:nvPicPr>
        <p:blipFill>
          <a:blip r:embed="rId4"/>
          <a:stretch>
            <a:fillRect/>
          </a:stretch>
        </p:blipFill>
        <p:spPr>
          <a:xfrm>
            <a:off x="661492" y="3374132"/>
            <a:ext cx="897831" cy="1429444"/>
          </a:xfrm>
          <a:prstGeom prst="rect">
            <a:avLst/>
          </a:prstGeom>
        </p:spPr>
      </p:pic>
      <p:sp>
        <p:nvSpPr>
          <p:cNvPr id="9" name="Text 5"/>
          <p:cNvSpPr/>
          <p:nvPr/>
        </p:nvSpPr>
        <p:spPr>
          <a:xfrm>
            <a:off x="1828602" y="3553618"/>
            <a:ext cx="2244626" cy="280492"/>
          </a:xfrm>
          <a:prstGeom prst="rect">
            <a:avLst/>
          </a:prstGeom>
          <a:noFill/>
        </p:spPr>
        <p:txBody>
          <a:bodyPr wrap="none" lIns="0" tIns="0" rIns="0" bIns="0" rtlCol="0" anchor="t"/>
          <a:lstStyle/>
          <a:p>
            <a:pPr>
              <a:lnSpc>
                <a:spcPts val="2208"/>
              </a:lnSpc>
            </a:pPr>
            <a:r>
              <a:rPr lang="en-US" sz="1750" noProof="0" dirty="0">
                <a:solidFill>
                  <a:srgbClr val="4C4C4D"/>
                </a:solidFill>
                <a:latin typeface="Crimson Pro Semi Bold" pitchFamily="34" charset="0"/>
                <a:ea typeface="Crimson Pro Semi Bold" pitchFamily="34" charset="-122"/>
                <a:cs typeface="Crimson Pro Semi Bold" pitchFamily="34" charset="-120"/>
              </a:rPr>
              <a:t>Saturation</a:t>
            </a:r>
            <a:endParaRPr lang="en-US" sz="1750" noProof="0" dirty="0"/>
          </a:p>
        </p:txBody>
      </p:sp>
      <p:sp>
        <p:nvSpPr>
          <p:cNvPr id="10" name="Text 6"/>
          <p:cNvSpPr/>
          <p:nvPr/>
        </p:nvSpPr>
        <p:spPr>
          <a:xfrm>
            <a:off x="1828602" y="3941763"/>
            <a:ext cx="9701907" cy="287338"/>
          </a:xfrm>
          <a:prstGeom prst="rect">
            <a:avLst/>
          </a:prstGeom>
          <a:noFill/>
        </p:spPr>
        <p:txBody>
          <a:bodyPr wrap="none" lIns="0" tIns="0" rIns="0" bIns="0" rtlCol="0" anchor="t"/>
          <a:lstStyle/>
          <a:p>
            <a:pPr>
              <a:lnSpc>
                <a:spcPts val="2250"/>
              </a:lnSpc>
            </a:pPr>
            <a:r>
              <a:rPr lang="en-US" sz="1375" noProof="0" dirty="0">
                <a:solidFill>
                  <a:srgbClr val="4C4C4D"/>
                </a:solidFill>
                <a:latin typeface="Heebo" pitchFamily="34" charset="0"/>
                <a:ea typeface="Heebo" pitchFamily="34" charset="-122"/>
                <a:cs typeface="Heebo" pitchFamily="34" charset="-120"/>
              </a:rPr>
              <a:t>Color intensity, range 0–1.  </a:t>
            </a:r>
            <a:endParaRPr lang="en-US" sz="1375" noProof="0" dirty="0"/>
          </a:p>
        </p:txBody>
      </p:sp>
      <p:sp>
        <p:nvSpPr>
          <p:cNvPr id="11" name="Text 7"/>
          <p:cNvSpPr/>
          <p:nvPr/>
        </p:nvSpPr>
        <p:spPr>
          <a:xfrm>
            <a:off x="1828602" y="4336753"/>
            <a:ext cx="9701907" cy="287338"/>
          </a:xfrm>
          <a:prstGeom prst="rect">
            <a:avLst/>
          </a:prstGeom>
          <a:noFill/>
        </p:spPr>
        <p:txBody>
          <a:bodyPr wrap="none" lIns="0" tIns="0" rIns="0" bIns="0" rtlCol="0" anchor="t"/>
          <a:lstStyle/>
          <a:p>
            <a:pPr>
              <a:lnSpc>
                <a:spcPts val="2250"/>
              </a:lnSpc>
            </a:pPr>
            <a:r>
              <a:rPr lang="en-US" sz="1375" noProof="0" dirty="0">
                <a:solidFill>
                  <a:srgbClr val="4C4C4D"/>
                </a:solidFill>
                <a:latin typeface="Heebo" pitchFamily="34" charset="0"/>
                <a:ea typeface="Heebo" pitchFamily="34" charset="-122"/>
                <a:cs typeface="Heebo" pitchFamily="34" charset="-120"/>
              </a:rPr>
              <a:t>0 = gray (no color), 1 = full color</a:t>
            </a:r>
            <a:endParaRPr lang="en-US" sz="1375" noProof="0" dirty="0"/>
          </a:p>
        </p:txBody>
      </p:sp>
      <p:pic>
        <p:nvPicPr>
          <p:cNvPr id="12" name="Image 2" descr="preencoded.png"/>
          <p:cNvPicPr>
            <a:picLocks noChangeAspect="1"/>
          </p:cNvPicPr>
          <p:nvPr/>
        </p:nvPicPr>
        <p:blipFill>
          <a:blip r:embed="rId5"/>
          <a:stretch>
            <a:fillRect/>
          </a:stretch>
        </p:blipFill>
        <p:spPr>
          <a:xfrm>
            <a:off x="661492" y="4803577"/>
            <a:ext cx="897831" cy="1429444"/>
          </a:xfrm>
          <a:prstGeom prst="rect">
            <a:avLst/>
          </a:prstGeom>
        </p:spPr>
      </p:pic>
      <p:sp>
        <p:nvSpPr>
          <p:cNvPr id="13" name="Text 8"/>
          <p:cNvSpPr/>
          <p:nvPr/>
        </p:nvSpPr>
        <p:spPr>
          <a:xfrm>
            <a:off x="1828602" y="4983063"/>
            <a:ext cx="2244626" cy="280492"/>
          </a:xfrm>
          <a:prstGeom prst="rect">
            <a:avLst/>
          </a:prstGeom>
          <a:noFill/>
        </p:spPr>
        <p:txBody>
          <a:bodyPr wrap="none" lIns="0" tIns="0" rIns="0" bIns="0" rtlCol="0" anchor="t"/>
          <a:lstStyle/>
          <a:p>
            <a:pPr>
              <a:lnSpc>
                <a:spcPts val="2208"/>
              </a:lnSpc>
            </a:pPr>
            <a:r>
              <a:rPr lang="en-US" sz="1750" noProof="0" dirty="0">
                <a:solidFill>
                  <a:srgbClr val="4C4C4D"/>
                </a:solidFill>
                <a:latin typeface="Crimson Pro Semi Bold" pitchFamily="34" charset="0"/>
                <a:ea typeface="Crimson Pro Semi Bold" pitchFamily="34" charset="-122"/>
                <a:cs typeface="Crimson Pro Semi Bold" pitchFamily="34" charset="-120"/>
              </a:rPr>
              <a:t>Value</a:t>
            </a:r>
            <a:endParaRPr lang="en-US" sz="1750" noProof="0" dirty="0"/>
          </a:p>
        </p:txBody>
      </p:sp>
      <p:sp>
        <p:nvSpPr>
          <p:cNvPr id="14" name="Text 9"/>
          <p:cNvSpPr/>
          <p:nvPr/>
        </p:nvSpPr>
        <p:spPr>
          <a:xfrm>
            <a:off x="1828602" y="5371207"/>
            <a:ext cx="9701907" cy="287338"/>
          </a:xfrm>
          <a:prstGeom prst="rect">
            <a:avLst/>
          </a:prstGeom>
          <a:noFill/>
        </p:spPr>
        <p:txBody>
          <a:bodyPr wrap="none" lIns="0" tIns="0" rIns="0" bIns="0" rtlCol="0" anchor="t"/>
          <a:lstStyle/>
          <a:p>
            <a:pPr>
              <a:lnSpc>
                <a:spcPts val="2250"/>
              </a:lnSpc>
            </a:pPr>
            <a:r>
              <a:rPr lang="en-US" sz="1375" noProof="0" dirty="0">
                <a:solidFill>
                  <a:srgbClr val="4C4C4D"/>
                </a:solidFill>
                <a:latin typeface="Heebo" pitchFamily="34" charset="0"/>
                <a:ea typeface="Heebo" pitchFamily="34" charset="-122"/>
                <a:cs typeface="Heebo" pitchFamily="34" charset="-120"/>
              </a:rPr>
              <a:t>Brightness, range 0–1.</a:t>
            </a:r>
            <a:endParaRPr lang="en-US" sz="1375" noProof="0" dirty="0"/>
          </a:p>
        </p:txBody>
      </p:sp>
      <p:sp>
        <p:nvSpPr>
          <p:cNvPr id="15" name="Text 10"/>
          <p:cNvSpPr/>
          <p:nvPr/>
        </p:nvSpPr>
        <p:spPr>
          <a:xfrm>
            <a:off x="1828602" y="5766197"/>
            <a:ext cx="9701907" cy="287338"/>
          </a:xfrm>
          <a:prstGeom prst="rect">
            <a:avLst/>
          </a:prstGeom>
          <a:noFill/>
        </p:spPr>
        <p:txBody>
          <a:bodyPr wrap="none" lIns="0" tIns="0" rIns="0" bIns="0" rtlCol="0" anchor="t"/>
          <a:lstStyle/>
          <a:p>
            <a:pPr>
              <a:lnSpc>
                <a:spcPts val="2250"/>
              </a:lnSpc>
            </a:pPr>
            <a:r>
              <a:rPr lang="en-US" sz="1375" noProof="0" dirty="0">
                <a:solidFill>
                  <a:srgbClr val="4C4C4D"/>
                </a:solidFill>
                <a:latin typeface="Heebo" pitchFamily="34" charset="0"/>
                <a:ea typeface="Heebo" pitchFamily="34" charset="-122"/>
                <a:cs typeface="Heebo" pitchFamily="34" charset="-120"/>
              </a:rPr>
              <a:t>0 = black, 1 = brightest color</a:t>
            </a:r>
            <a:endParaRPr lang="en-US" sz="1375" noProof="0" dirty="0"/>
          </a:p>
        </p:txBody>
      </p:sp>
      <p:sp>
        <p:nvSpPr>
          <p:cNvPr id="16" name="Rectangles 15"/>
          <p:cNvSpPr/>
          <p:nvPr/>
        </p:nvSpPr>
        <p:spPr>
          <a:xfrm>
            <a:off x="10596033" y="6457950"/>
            <a:ext cx="1536700" cy="40005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1500" noProof="0" dirty="0"/>
          </a:p>
        </p:txBody>
      </p:sp>
      <p:pic>
        <p:nvPicPr>
          <p:cNvPr id="17" name="Picture 16" descr="1rHwnCLd1NhMeBEDY-93gAA"/>
          <p:cNvPicPr>
            <a:picLocks noChangeAspect="1"/>
          </p:cNvPicPr>
          <p:nvPr/>
        </p:nvPicPr>
        <p:blipFill>
          <a:blip r:embed="rId6"/>
          <a:stretch>
            <a:fillRect/>
          </a:stretch>
        </p:blipFill>
        <p:spPr>
          <a:xfrm>
            <a:off x="5559954" y="1220788"/>
            <a:ext cx="6364288" cy="4832879"/>
          </a:xfrm>
          <a:prstGeom prst="rect">
            <a:avLst/>
          </a:prstGeom>
        </p:spPr>
      </p:pic>
    </p:spTree>
    <p:extLst>
      <p:ext uri="{BB962C8B-B14F-4D97-AF65-F5344CB8AC3E}">
        <p14:creationId xmlns:p14="http://schemas.microsoft.com/office/powerpoint/2010/main" val="22295588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1448098"/>
            <a:ext cx="4725492" cy="590649"/>
          </a:xfrm>
          <a:prstGeom prst="rect">
            <a:avLst/>
          </a:prstGeom>
          <a:noFill/>
        </p:spPr>
        <p:txBody>
          <a:bodyPr wrap="none" lIns="0" tIns="0" rIns="0" bIns="0" rtlCol="0" anchor="t"/>
          <a:lstStyle/>
          <a:p>
            <a:pPr>
              <a:lnSpc>
                <a:spcPts val="4625"/>
              </a:lnSpc>
            </a:pPr>
            <a:r>
              <a:rPr lang="en-US" sz="3708" noProof="0" dirty="0">
                <a:solidFill>
                  <a:srgbClr val="152D47"/>
                </a:solidFill>
                <a:latin typeface="Crimson Pro Semi Bold" pitchFamily="34" charset="0"/>
                <a:ea typeface="Crimson Pro Semi Bold" pitchFamily="34" charset="-122"/>
                <a:cs typeface="Crimson Pro Semi Bold" pitchFamily="34" charset="-120"/>
              </a:rPr>
              <a:t>Advantages Over RGB</a:t>
            </a:r>
            <a:endParaRPr lang="en-US" sz="3708" noProof="0" dirty="0"/>
          </a:p>
        </p:txBody>
      </p:sp>
      <p:sp>
        <p:nvSpPr>
          <p:cNvPr id="3" name="Shape 1"/>
          <p:cNvSpPr/>
          <p:nvPr/>
        </p:nvSpPr>
        <p:spPr>
          <a:xfrm>
            <a:off x="661492" y="2322215"/>
            <a:ext cx="425252" cy="425252"/>
          </a:xfrm>
          <a:prstGeom prst="roundRect">
            <a:avLst>
              <a:gd name="adj" fmla="val 6667"/>
            </a:avLst>
          </a:prstGeom>
          <a:solidFill>
            <a:srgbClr val="F2EEEE"/>
          </a:solidFill>
        </p:spPr>
        <p:txBody>
          <a:bodyPr/>
          <a:lstStyle/>
          <a:p>
            <a:endParaRPr lang="en-US" noProof="0" dirty="0"/>
          </a:p>
        </p:txBody>
      </p:sp>
      <p:sp>
        <p:nvSpPr>
          <p:cNvPr id="4" name="Text 2"/>
          <p:cNvSpPr/>
          <p:nvPr/>
        </p:nvSpPr>
        <p:spPr>
          <a:xfrm>
            <a:off x="1275756" y="2383632"/>
            <a:ext cx="10254754" cy="302419"/>
          </a:xfrm>
          <a:prstGeom prst="rect">
            <a:avLst/>
          </a:prstGeom>
          <a:noFill/>
        </p:spPr>
        <p:txBody>
          <a:bodyPr wrap="none" lIns="0" tIns="0" rIns="0" bIns="0" rtlCol="0" anchor="t"/>
          <a:lstStyle/>
          <a:p>
            <a:pPr>
              <a:lnSpc>
                <a:spcPts val="2375"/>
              </a:lnSpc>
            </a:pPr>
            <a:r>
              <a:rPr lang="en-US" sz="1458" b="1" noProof="0" dirty="0">
                <a:solidFill>
                  <a:srgbClr val="4C4C4D"/>
                </a:solidFill>
                <a:latin typeface="Heebo" pitchFamily="34" charset="0"/>
                <a:ea typeface="Heebo" pitchFamily="34" charset="-122"/>
                <a:cs typeface="Heebo" pitchFamily="34" charset="-120"/>
              </a:rPr>
              <a:t>RGB is device-oriented</a:t>
            </a:r>
            <a:endParaRPr lang="en-US" sz="1458" noProof="0" dirty="0"/>
          </a:p>
        </p:txBody>
      </p:sp>
      <p:sp>
        <p:nvSpPr>
          <p:cNvPr id="5" name="Text 3"/>
          <p:cNvSpPr/>
          <p:nvPr/>
        </p:nvSpPr>
        <p:spPr>
          <a:xfrm>
            <a:off x="1275756" y="2799457"/>
            <a:ext cx="10254754" cy="302419"/>
          </a:xfrm>
          <a:prstGeom prst="rect">
            <a:avLst/>
          </a:prstGeom>
          <a:noFill/>
        </p:spPr>
        <p:txBody>
          <a:bodyPr wrap="none" lIns="0" tIns="0" rIns="0" bIns="0" rtlCol="0" anchor="t"/>
          <a:lstStyle/>
          <a:p>
            <a:pPr marL="285739" indent="-285739">
              <a:lnSpc>
                <a:spcPts val="2375"/>
              </a:lnSpc>
              <a:buSzPct val="100000"/>
              <a:buChar char="•"/>
            </a:pPr>
            <a:r>
              <a:rPr lang="en-US" sz="1458" noProof="0" dirty="0">
                <a:solidFill>
                  <a:srgbClr val="4C4C4D"/>
                </a:solidFill>
                <a:latin typeface="Heebo" pitchFamily="34" charset="0"/>
                <a:ea typeface="Heebo" pitchFamily="34" charset="-122"/>
                <a:cs typeface="Heebo" pitchFamily="34" charset="-120"/>
              </a:rPr>
              <a:t>Defines color in terms of light intensities</a:t>
            </a:r>
            <a:endParaRPr lang="en-US" sz="1458" noProof="0" dirty="0"/>
          </a:p>
        </p:txBody>
      </p:sp>
      <p:sp>
        <p:nvSpPr>
          <p:cNvPr id="6" name="Shape 4"/>
          <p:cNvSpPr/>
          <p:nvPr/>
        </p:nvSpPr>
        <p:spPr>
          <a:xfrm>
            <a:off x="661492" y="3479899"/>
            <a:ext cx="425252" cy="425252"/>
          </a:xfrm>
          <a:prstGeom prst="roundRect">
            <a:avLst>
              <a:gd name="adj" fmla="val 6667"/>
            </a:avLst>
          </a:prstGeom>
          <a:solidFill>
            <a:srgbClr val="F2EEEE"/>
          </a:solidFill>
        </p:spPr>
        <p:txBody>
          <a:bodyPr/>
          <a:lstStyle/>
          <a:p>
            <a:endParaRPr lang="en-US" noProof="0" dirty="0"/>
          </a:p>
        </p:txBody>
      </p:sp>
      <p:sp>
        <p:nvSpPr>
          <p:cNvPr id="7" name="Text 5"/>
          <p:cNvSpPr/>
          <p:nvPr/>
        </p:nvSpPr>
        <p:spPr>
          <a:xfrm>
            <a:off x="1275755" y="3544788"/>
            <a:ext cx="2703711" cy="295275"/>
          </a:xfrm>
          <a:prstGeom prst="rect">
            <a:avLst/>
          </a:prstGeom>
          <a:noFill/>
        </p:spPr>
        <p:txBody>
          <a:bodyPr wrap="none" lIns="0" tIns="0" rIns="0" bIns="0" rtlCol="0" anchor="t"/>
          <a:lstStyle/>
          <a:p>
            <a:pPr>
              <a:lnSpc>
                <a:spcPts val="2292"/>
              </a:lnSpc>
            </a:pPr>
            <a:r>
              <a:rPr lang="en-US" sz="1833" b="1" noProof="0" dirty="0">
                <a:solidFill>
                  <a:srgbClr val="4C4C4D"/>
                </a:solidFill>
                <a:latin typeface="Crimson Pro Semi Bold" pitchFamily="34" charset="0"/>
                <a:ea typeface="Crimson Pro Semi Bold" pitchFamily="34" charset="-122"/>
                <a:cs typeface="Crimson Pro Semi Bold" pitchFamily="34" charset="-120"/>
              </a:rPr>
              <a:t>HSV is perception-oriented</a:t>
            </a:r>
            <a:endParaRPr lang="en-US" sz="1833" noProof="0" dirty="0"/>
          </a:p>
        </p:txBody>
      </p:sp>
      <p:sp>
        <p:nvSpPr>
          <p:cNvPr id="8" name="Text 6"/>
          <p:cNvSpPr/>
          <p:nvPr/>
        </p:nvSpPr>
        <p:spPr>
          <a:xfrm>
            <a:off x="1275756" y="3953471"/>
            <a:ext cx="10254754" cy="302419"/>
          </a:xfrm>
          <a:prstGeom prst="rect">
            <a:avLst/>
          </a:prstGeom>
          <a:noFill/>
        </p:spPr>
        <p:txBody>
          <a:bodyPr wrap="none" lIns="0" tIns="0" rIns="0" bIns="0" rtlCol="0" anchor="t"/>
          <a:lstStyle/>
          <a:p>
            <a:pPr marL="285739" indent="-285739">
              <a:lnSpc>
                <a:spcPts val="2375"/>
              </a:lnSpc>
              <a:buSzPct val="100000"/>
              <a:buChar char="•"/>
            </a:pPr>
            <a:r>
              <a:rPr lang="en-US" sz="1458" noProof="0" dirty="0">
                <a:solidFill>
                  <a:srgbClr val="4C4C4D"/>
                </a:solidFill>
                <a:latin typeface="Heebo" pitchFamily="34" charset="0"/>
                <a:ea typeface="Heebo" pitchFamily="34" charset="-122"/>
                <a:cs typeface="Heebo" pitchFamily="34" charset="-120"/>
              </a:rPr>
              <a:t>Closer to how humans perceive and describe colors</a:t>
            </a:r>
            <a:endParaRPr lang="en-US" sz="1458" noProof="0" dirty="0"/>
          </a:p>
        </p:txBody>
      </p:sp>
      <p:sp>
        <p:nvSpPr>
          <p:cNvPr id="9" name="Shape 7"/>
          <p:cNvSpPr/>
          <p:nvPr/>
        </p:nvSpPr>
        <p:spPr>
          <a:xfrm>
            <a:off x="661492" y="4633912"/>
            <a:ext cx="425252" cy="425252"/>
          </a:xfrm>
          <a:prstGeom prst="roundRect">
            <a:avLst>
              <a:gd name="adj" fmla="val 6667"/>
            </a:avLst>
          </a:prstGeom>
          <a:solidFill>
            <a:srgbClr val="F2EEEE"/>
          </a:solidFill>
        </p:spPr>
        <p:txBody>
          <a:bodyPr/>
          <a:lstStyle/>
          <a:p>
            <a:endParaRPr lang="en-US" noProof="0" dirty="0"/>
          </a:p>
        </p:txBody>
      </p:sp>
      <p:sp>
        <p:nvSpPr>
          <p:cNvPr id="10" name="Text 8"/>
          <p:cNvSpPr/>
          <p:nvPr/>
        </p:nvSpPr>
        <p:spPr>
          <a:xfrm>
            <a:off x="1275755" y="4698802"/>
            <a:ext cx="2416770" cy="295275"/>
          </a:xfrm>
          <a:prstGeom prst="rect">
            <a:avLst/>
          </a:prstGeom>
          <a:noFill/>
        </p:spPr>
        <p:txBody>
          <a:bodyPr wrap="none" lIns="0" tIns="0" rIns="0" bIns="0" rtlCol="0" anchor="t"/>
          <a:lstStyle/>
          <a:p>
            <a:pPr>
              <a:lnSpc>
                <a:spcPts val="2292"/>
              </a:lnSpc>
            </a:pPr>
            <a:r>
              <a:rPr lang="en-US" sz="1833" noProof="0" dirty="0">
                <a:solidFill>
                  <a:srgbClr val="4C4C4D"/>
                </a:solidFill>
                <a:latin typeface="Crimson Pro Semi Bold" pitchFamily="34" charset="0"/>
                <a:ea typeface="Crimson Pro Semi Bold" pitchFamily="34" charset="-122"/>
                <a:cs typeface="Crimson Pro Semi Bold" pitchFamily="34" charset="-120"/>
              </a:rPr>
              <a:t>Easier to manipulate for:</a:t>
            </a:r>
            <a:endParaRPr lang="en-US" sz="1833" noProof="0" dirty="0"/>
          </a:p>
        </p:txBody>
      </p:sp>
      <p:sp>
        <p:nvSpPr>
          <p:cNvPr id="11" name="Text 9"/>
          <p:cNvSpPr/>
          <p:nvPr/>
        </p:nvSpPr>
        <p:spPr>
          <a:xfrm>
            <a:off x="1275756" y="5107484"/>
            <a:ext cx="10254754" cy="302419"/>
          </a:xfrm>
          <a:prstGeom prst="rect">
            <a:avLst/>
          </a:prstGeom>
          <a:noFill/>
        </p:spPr>
        <p:txBody>
          <a:bodyPr wrap="none" lIns="0" tIns="0" rIns="0" bIns="0" rtlCol="0" anchor="t"/>
          <a:lstStyle/>
          <a:p>
            <a:pPr marL="285739" indent="-285739">
              <a:lnSpc>
                <a:spcPts val="2375"/>
              </a:lnSpc>
              <a:buSzPct val="100000"/>
              <a:buChar char="•"/>
            </a:pPr>
            <a:r>
              <a:rPr lang="en-US" sz="1458" noProof="0" dirty="0">
                <a:solidFill>
                  <a:srgbClr val="4C4C4D"/>
                </a:solidFill>
                <a:latin typeface="Heebo" pitchFamily="34" charset="0"/>
                <a:ea typeface="Heebo" pitchFamily="34" charset="-122"/>
                <a:cs typeface="Heebo" pitchFamily="34" charset="-120"/>
              </a:rPr>
              <a:t>Tinting/shading , Filtering, and Artistic purposes</a:t>
            </a:r>
            <a:endParaRPr lang="en-US" sz="1458" noProof="0" dirty="0"/>
          </a:p>
        </p:txBody>
      </p:sp>
      <p:sp>
        <p:nvSpPr>
          <p:cNvPr id="12" name="Rectangles 11"/>
          <p:cNvSpPr/>
          <p:nvPr/>
        </p:nvSpPr>
        <p:spPr>
          <a:xfrm>
            <a:off x="10596033" y="6457950"/>
            <a:ext cx="1536700" cy="40005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1500" noProof="0" dirty="0"/>
          </a:p>
        </p:txBody>
      </p:sp>
      <p:pic>
        <p:nvPicPr>
          <p:cNvPr id="13" name="Picture 12" descr="Screenshot 2025-05-19 234312"/>
          <p:cNvPicPr>
            <a:picLocks noChangeAspect="1"/>
          </p:cNvPicPr>
          <p:nvPr/>
        </p:nvPicPr>
        <p:blipFill>
          <a:blip r:embed="rId3"/>
          <a:stretch>
            <a:fillRect/>
          </a:stretch>
        </p:blipFill>
        <p:spPr>
          <a:xfrm>
            <a:off x="6403446" y="2176992"/>
            <a:ext cx="4964113" cy="2817283"/>
          </a:xfrm>
          <a:prstGeom prst="rect">
            <a:avLst/>
          </a:prstGeom>
        </p:spPr>
      </p:pic>
    </p:spTree>
    <p:extLst>
      <p:ext uri="{BB962C8B-B14F-4D97-AF65-F5344CB8AC3E}">
        <p14:creationId xmlns:p14="http://schemas.microsoft.com/office/powerpoint/2010/main" val="31876712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1630760"/>
            <a:ext cx="4744244" cy="590649"/>
          </a:xfrm>
          <a:prstGeom prst="rect">
            <a:avLst/>
          </a:prstGeom>
          <a:noFill/>
        </p:spPr>
        <p:txBody>
          <a:bodyPr wrap="none" lIns="0" tIns="0" rIns="0" bIns="0" rtlCol="0" anchor="t"/>
          <a:lstStyle/>
          <a:p>
            <a:pPr>
              <a:lnSpc>
                <a:spcPts val="4625"/>
              </a:lnSpc>
            </a:pPr>
            <a:r>
              <a:rPr lang="en-US" sz="3708" noProof="0" dirty="0">
                <a:solidFill>
                  <a:srgbClr val="152D47"/>
                </a:solidFill>
                <a:latin typeface="Crimson Pro Semi Bold" pitchFamily="34" charset="0"/>
                <a:ea typeface="Crimson Pro Semi Bold" pitchFamily="34" charset="-122"/>
                <a:cs typeface="Crimson Pro Semi Bold" pitchFamily="34" charset="-120"/>
              </a:rPr>
              <a:t>RGB vs HSV Comparison</a:t>
            </a:r>
            <a:endParaRPr lang="en-US" sz="3708" noProof="0" dirty="0"/>
          </a:p>
        </p:txBody>
      </p:sp>
      <p:sp>
        <p:nvSpPr>
          <p:cNvPr id="3" name="Shape 1"/>
          <p:cNvSpPr/>
          <p:nvPr/>
        </p:nvSpPr>
        <p:spPr>
          <a:xfrm>
            <a:off x="661492" y="2504877"/>
            <a:ext cx="10869018" cy="2722364"/>
          </a:xfrm>
          <a:prstGeom prst="roundRect">
            <a:avLst>
              <a:gd name="adj" fmla="val 1042"/>
            </a:avLst>
          </a:prstGeom>
          <a:noFill/>
          <a:ln w="7620">
            <a:solidFill>
              <a:srgbClr val="000000">
                <a:alpha val="8000"/>
              </a:srgbClr>
            </a:solidFill>
            <a:prstDash val="solid"/>
          </a:ln>
        </p:spPr>
        <p:txBody>
          <a:bodyPr/>
          <a:lstStyle/>
          <a:p>
            <a:endParaRPr lang="en-US" noProof="0" dirty="0"/>
          </a:p>
        </p:txBody>
      </p:sp>
      <p:sp>
        <p:nvSpPr>
          <p:cNvPr id="4" name="Shape 2"/>
          <p:cNvSpPr/>
          <p:nvPr/>
        </p:nvSpPr>
        <p:spPr>
          <a:xfrm>
            <a:off x="667842" y="2511227"/>
            <a:ext cx="10856318" cy="541933"/>
          </a:xfrm>
          <a:prstGeom prst="rect">
            <a:avLst/>
          </a:prstGeom>
          <a:solidFill>
            <a:srgbClr val="FFFFFF">
              <a:alpha val="4000"/>
            </a:srgbClr>
          </a:solidFill>
        </p:spPr>
        <p:txBody>
          <a:bodyPr/>
          <a:lstStyle/>
          <a:p>
            <a:endParaRPr lang="en-US" noProof="0" dirty="0"/>
          </a:p>
        </p:txBody>
      </p:sp>
      <p:sp>
        <p:nvSpPr>
          <p:cNvPr id="5" name="Text 3"/>
          <p:cNvSpPr/>
          <p:nvPr/>
        </p:nvSpPr>
        <p:spPr>
          <a:xfrm>
            <a:off x="856854" y="2630984"/>
            <a:ext cx="2081014" cy="302419"/>
          </a:xfrm>
          <a:prstGeom prst="rect">
            <a:avLst/>
          </a:prstGeom>
          <a:noFill/>
        </p:spPr>
        <p:txBody>
          <a:bodyPr wrap="none" lIns="0" tIns="0" rIns="0" bIns="0" rtlCol="0" anchor="t"/>
          <a:lstStyle/>
          <a:p>
            <a:pPr>
              <a:lnSpc>
                <a:spcPts val="2375"/>
              </a:lnSpc>
            </a:pPr>
            <a:r>
              <a:rPr lang="en-US" sz="1458" noProof="0" dirty="0">
                <a:solidFill>
                  <a:srgbClr val="4C4C4D"/>
                </a:solidFill>
                <a:latin typeface="Heebo" pitchFamily="34" charset="0"/>
                <a:ea typeface="Heebo" pitchFamily="34" charset="-122"/>
                <a:cs typeface="Heebo" pitchFamily="34" charset="-120"/>
              </a:rPr>
              <a:t>Feature</a:t>
            </a:r>
            <a:endParaRPr lang="en-US" sz="1458" noProof="0" dirty="0"/>
          </a:p>
        </p:txBody>
      </p:sp>
      <p:sp>
        <p:nvSpPr>
          <p:cNvPr id="6" name="Text 4"/>
          <p:cNvSpPr/>
          <p:nvPr/>
        </p:nvSpPr>
        <p:spPr>
          <a:xfrm>
            <a:off x="3322241" y="2630984"/>
            <a:ext cx="3812679" cy="302419"/>
          </a:xfrm>
          <a:prstGeom prst="rect">
            <a:avLst/>
          </a:prstGeom>
          <a:noFill/>
        </p:spPr>
        <p:txBody>
          <a:bodyPr wrap="none" lIns="0" tIns="0" rIns="0" bIns="0" rtlCol="0" anchor="t"/>
          <a:lstStyle/>
          <a:p>
            <a:pPr>
              <a:lnSpc>
                <a:spcPts val="2375"/>
              </a:lnSpc>
            </a:pPr>
            <a:r>
              <a:rPr lang="en-US" sz="1458" noProof="0" dirty="0">
                <a:solidFill>
                  <a:srgbClr val="4C4C4D"/>
                </a:solidFill>
                <a:latin typeface="Heebo" pitchFamily="34" charset="0"/>
                <a:ea typeface="Heebo" pitchFamily="34" charset="-122"/>
                <a:cs typeface="Heebo" pitchFamily="34" charset="-120"/>
              </a:rPr>
              <a:t>RGB</a:t>
            </a:r>
            <a:endParaRPr lang="en-US" sz="1458" noProof="0" dirty="0"/>
          </a:p>
        </p:txBody>
      </p:sp>
      <p:sp>
        <p:nvSpPr>
          <p:cNvPr id="7" name="Text 5"/>
          <p:cNvSpPr/>
          <p:nvPr/>
        </p:nvSpPr>
        <p:spPr>
          <a:xfrm>
            <a:off x="7519294" y="2630984"/>
            <a:ext cx="3815854" cy="302419"/>
          </a:xfrm>
          <a:prstGeom prst="rect">
            <a:avLst/>
          </a:prstGeom>
          <a:noFill/>
        </p:spPr>
        <p:txBody>
          <a:bodyPr wrap="none" lIns="0" tIns="0" rIns="0" bIns="0" rtlCol="0" anchor="t"/>
          <a:lstStyle/>
          <a:p>
            <a:pPr>
              <a:lnSpc>
                <a:spcPts val="2375"/>
              </a:lnSpc>
            </a:pPr>
            <a:r>
              <a:rPr lang="en-US" sz="1458" noProof="0" dirty="0">
                <a:solidFill>
                  <a:srgbClr val="4C4C4D"/>
                </a:solidFill>
                <a:latin typeface="Heebo" pitchFamily="34" charset="0"/>
                <a:ea typeface="Heebo" pitchFamily="34" charset="-122"/>
                <a:cs typeface="Heebo" pitchFamily="34" charset="-120"/>
              </a:rPr>
              <a:t>HSV</a:t>
            </a:r>
            <a:endParaRPr lang="en-US" sz="1458" noProof="0" dirty="0"/>
          </a:p>
        </p:txBody>
      </p:sp>
      <p:sp>
        <p:nvSpPr>
          <p:cNvPr id="8" name="Shape 6"/>
          <p:cNvSpPr/>
          <p:nvPr/>
        </p:nvSpPr>
        <p:spPr>
          <a:xfrm>
            <a:off x="667842" y="3053159"/>
            <a:ext cx="10856318" cy="541933"/>
          </a:xfrm>
          <a:prstGeom prst="rect">
            <a:avLst/>
          </a:prstGeom>
          <a:solidFill>
            <a:srgbClr val="000000">
              <a:alpha val="4000"/>
            </a:srgbClr>
          </a:solidFill>
        </p:spPr>
        <p:txBody>
          <a:bodyPr/>
          <a:lstStyle/>
          <a:p>
            <a:endParaRPr lang="en-US" noProof="0" dirty="0"/>
          </a:p>
        </p:txBody>
      </p:sp>
      <p:sp>
        <p:nvSpPr>
          <p:cNvPr id="9" name="Text 7"/>
          <p:cNvSpPr/>
          <p:nvPr/>
        </p:nvSpPr>
        <p:spPr>
          <a:xfrm>
            <a:off x="856854" y="3172917"/>
            <a:ext cx="2081014" cy="302419"/>
          </a:xfrm>
          <a:prstGeom prst="rect">
            <a:avLst/>
          </a:prstGeom>
          <a:noFill/>
        </p:spPr>
        <p:txBody>
          <a:bodyPr wrap="none" lIns="0" tIns="0" rIns="0" bIns="0" rtlCol="0" anchor="t"/>
          <a:lstStyle/>
          <a:p>
            <a:pPr>
              <a:lnSpc>
                <a:spcPts val="2375"/>
              </a:lnSpc>
            </a:pPr>
            <a:r>
              <a:rPr lang="en-US" sz="1458" noProof="0" dirty="0">
                <a:solidFill>
                  <a:srgbClr val="4C4C4D"/>
                </a:solidFill>
                <a:latin typeface="Heebo" pitchFamily="34" charset="0"/>
                <a:ea typeface="Heebo" pitchFamily="34" charset="-122"/>
                <a:cs typeface="Heebo" pitchFamily="34" charset="-120"/>
              </a:rPr>
              <a:t>Based on</a:t>
            </a:r>
            <a:endParaRPr lang="en-US" sz="1458" noProof="0" dirty="0"/>
          </a:p>
        </p:txBody>
      </p:sp>
      <p:sp>
        <p:nvSpPr>
          <p:cNvPr id="10" name="Text 8"/>
          <p:cNvSpPr/>
          <p:nvPr/>
        </p:nvSpPr>
        <p:spPr>
          <a:xfrm>
            <a:off x="3322241" y="3172917"/>
            <a:ext cx="3812679" cy="302419"/>
          </a:xfrm>
          <a:prstGeom prst="rect">
            <a:avLst/>
          </a:prstGeom>
          <a:noFill/>
        </p:spPr>
        <p:txBody>
          <a:bodyPr wrap="none" lIns="0" tIns="0" rIns="0" bIns="0" rtlCol="0" anchor="t"/>
          <a:lstStyle/>
          <a:p>
            <a:pPr>
              <a:lnSpc>
                <a:spcPts val="2375"/>
              </a:lnSpc>
            </a:pPr>
            <a:r>
              <a:rPr lang="en-US" sz="1458" noProof="0" dirty="0">
                <a:solidFill>
                  <a:srgbClr val="4C4C4D"/>
                </a:solidFill>
                <a:latin typeface="Heebo" pitchFamily="34" charset="0"/>
                <a:ea typeface="Heebo" pitchFamily="34" charset="-122"/>
                <a:cs typeface="Heebo" pitchFamily="34" charset="-120"/>
              </a:rPr>
              <a:t>Primary colors of light</a:t>
            </a:r>
            <a:endParaRPr lang="en-US" sz="1458" noProof="0" dirty="0"/>
          </a:p>
        </p:txBody>
      </p:sp>
      <p:sp>
        <p:nvSpPr>
          <p:cNvPr id="11" name="Text 9"/>
          <p:cNvSpPr/>
          <p:nvPr/>
        </p:nvSpPr>
        <p:spPr>
          <a:xfrm>
            <a:off x="7519294" y="3172917"/>
            <a:ext cx="3815854" cy="302419"/>
          </a:xfrm>
          <a:prstGeom prst="rect">
            <a:avLst/>
          </a:prstGeom>
          <a:noFill/>
        </p:spPr>
        <p:txBody>
          <a:bodyPr wrap="none" lIns="0" tIns="0" rIns="0" bIns="0" rtlCol="0" anchor="t"/>
          <a:lstStyle/>
          <a:p>
            <a:pPr>
              <a:lnSpc>
                <a:spcPts val="2375"/>
              </a:lnSpc>
            </a:pPr>
            <a:r>
              <a:rPr lang="en-US" sz="1458" noProof="0" dirty="0">
                <a:solidFill>
                  <a:srgbClr val="4C4C4D"/>
                </a:solidFill>
                <a:latin typeface="Heebo" pitchFamily="34" charset="0"/>
                <a:ea typeface="Heebo" pitchFamily="34" charset="-122"/>
                <a:cs typeface="Heebo" pitchFamily="34" charset="-120"/>
              </a:rPr>
              <a:t>Human color perception</a:t>
            </a:r>
            <a:endParaRPr lang="en-US" sz="1458" noProof="0" dirty="0"/>
          </a:p>
        </p:txBody>
      </p:sp>
      <p:sp>
        <p:nvSpPr>
          <p:cNvPr id="12" name="Shape 10"/>
          <p:cNvSpPr/>
          <p:nvPr/>
        </p:nvSpPr>
        <p:spPr>
          <a:xfrm>
            <a:off x="667842" y="3595093"/>
            <a:ext cx="10856318" cy="541933"/>
          </a:xfrm>
          <a:prstGeom prst="rect">
            <a:avLst/>
          </a:prstGeom>
          <a:solidFill>
            <a:srgbClr val="FFFFFF">
              <a:alpha val="4000"/>
            </a:srgbClr>
          </a:solidFill>
        </p:spPr>
        <p:txBody>
          <a:bodyPr/>
          <a:lstStyle/>
          <a:p>
            <a:endParaRPr lang="en-US" noProof="0" dirty="0"/>
          </a:p>
        </p:txBody>
      </p:sp>
      <p:sp>
        <p:nvSpPr>
          <p:cNvPr id="13" name="Text 11"/>
          <p:cNvSpPr/>
          <p:nvPr/>
        </p:nvSpPr>
        <p:spPr>
          <a:xfrm>
            <a:off x="856854" y="3714850"/>
            <a:ext cx="2081014" cy="302419"/>
          </a:xfrm>
          <a:prstGeom prst="rect">
            <a:avLst/>
          </a:prstGeom>
          <a:noFill/>
        </p:spPr>
        <p:txBody>
          <a:bodyPr wrap="none" lIns="0" tIns="0" rIns="0" bIns="0" rtlCol="0" anchor="t"/>
          <a:lstStyle/>
          <a:p>
            <a:pPr>
              <a:lnSpc>
                <a:spcPts val="2375"/>
              </a:lnSpc>
            </a:pPr>
            <a:r>
              <a:rPr lang="en-US" sz="1458" noProof="0" dirty="0">
                <a:solidFill>
                  <a:srgbClr val="4C4C4D"/>
                </a:solidFill>
                <a:latin typeface="Heebo" pitchFamily="34" charset="0"/>
                <a:ea typeface="Heebo" pitchFamily="34" charset="-122"/>
                <a:cs typeface="Heebo" pitchFamily="34" charset="-120"/>
              </a:rPr>
              <a:t>Components</a:t>
            </a:r>
            <a:endParaRPr lang="en-US" sz="1458" noProof="0" dirty="0"/>
          </a:p>
        </p:txBody>
      </p:sp>
      <p:sp>
        <p:nvSpPr>
          <p:cNvPr id="14" name="Text 12"/>
          <p:cNvSpPr/>
          <p:nvPr/>
        </p:nvSpPr>
        <p:spPr>
          <a:xfrm>
            <a:off x="3322241" y="3714850"/>
            <a:ext cx="3812679" cy="302419"/>
          </a:xfrm>
          <a:prstGeom prst="rect">
            <a:avLst/>
          </a:prstGeom>
          <a:noFill/>
        </p:spPr>
        <p:txBody>
          <a:bodyPr wrap="none" lIns="0" tIns="0" rIns="0" bIns="0" rtlCol="0" anchor="t"/>
          <a:lstStyle/>
          <a:p>
            <a:pPr>
              <a:lnSpc>
                <a:spcPts val="2375"/>
              </a:lnSpc>
            </a:pPr>
            <a:r>
              <a:rPr lang="en-US" sz="1458" noProof="0" dirty="0">
                <a:solidFill>
                  <a:srgbClr val="4C4C4D"/>
                </a:solidFill>
                <a:latin typeface="Heebo" pitchFamily="34" charset="0"/>
                <a:ea typeface="Heebo" pitchFamily="34" charset="-122"/>
                <a:cs typeface="Heebo" pitchFamily="34" charset="-120"/>
              </a:rPr>
              <a:t>Red, Green, Blue</a:t>
            </a:r>
            <a:endParaRPr lang="en-US" sz="1458" noProof="0" dirty="0"/>
          </a:p>
        </p:txBody>
      </p:sp>
      <p:sp>
        <p:nvSpPr>
          <p:cNvPr id="15" name="Text 13"/>
          <p:cNvSpPr/>
          <p:nvPr/>
        </p:nvSpPr>
        <p:spPr>
          <a:xfrm>
            <a:off x="7519294" y="3714850"/>
            <a:ext cx="3815854" cy="302419"/>
          </a:xfrm>
          <a:prstGeom prst="rect">
            <a:avLst/>
          </a:prstGeom>
          <a:noFill/>
        </p:spPr>
        <p:txBody>
          <a:bodyPr wrap="none" lIns="0" tIns="0" rIns="0" bIns="0" rtlCol="0" anchor="t"/>
          <a:lstStyle/>
          <a:p>
            <a:pPr>
              <a:lnSpc>
                <a:spcPts val="2375"/>
              </a:lnSpc>
            </a:pPr>
            <a:r>
              <a:rPr lang="en-US" sz="1458" noProof="0" dirty="0">
                <a:solidFill>
                  <a:srgbClr val="4C4C4D"/>
                </a:solidFill>
                <a:latin typeface="Heebo" pitchFamily="34" charset="0"/>
                <a:ea typeface="Heebo" pitchFamily="34" charset="-122"/>
                <a:cs typeface="Heebo" pitchFamily="34" charset="-120"/>
              </a:rPr>
              <a:t>Hue, Saturation, Value</a:t>
            </a:r>
            <a:endParaRPr lang="en-US" sz="1458" noProof="0" dirty="0"/>
          </a:p>
        </p:txBody>
      </p:sp>
      <p:sp>
        <p:nvSpPr>
          <p:cNvPr id="16" name="Shape 14"/>
          <p:cNvSpPr/>
          <p:nvPr/>
        </p:nvSpPr>
        <p:spPr>
          <a:xfrm>
            <a:off x="667842" y="4137025"/>
            <a:ext cx="10856318" cy="541933"/>
          </a:xfrm>
          <a:prstGeom prst="rect">
            <a:avLst/>
          </a:prstGeom>
          <a:solidFill>
            <a:srgbClr val="000000">
              <a:alpha val="4000"/>
            </a:srgbClr>
          </a:solidFill>
        </p:spPr>
        <p:txBody>
          <a:bodyPr/>
          <a:lstStyle/>
          <a:p>
            <a:endParaRPr lang="en-US" noProof="0" dirty="0"/>
          </a:p>
        </p:txBody>
      </p:sp>
      <p:sp>
        <p:nvSpPr>
          <p:cNvPr id="17" name="Text 15"/>
          <p:cNvSpPr/>
          <p:nvPr/>
        </p:nvSpPr>
        <p:spPr>
          <a:xfrm>
            <a:off x="856854" y="4256782"/>
            <a:ext cx="2081014" cy="302419"/>
          </a:xfrm>
          <a:prstGeom prst="rect">
            <a:avLst/>
          </a:prstGeom>
          <a:noFill/>
        </p:spPr>
        <p:txBody>
          <a:bodyPr wrap="none" lIns="0" tIns="0" rIns="0" bIns="0" rtlCol="0" anchor="t"/>
          <a:lstStyle/>
          <a:p>
            <a:pPr>
              <a:lnSpc>
                <a:spcPts val="2375"/>
              </a:lnSpc>
            </a:pPr>
            <a:r>
              <a:rPr lang="en-US" sz="1458" noProof="0" dirty="0">
                <a:solidFill>
                  <a:srgbClr val="4C4C4D"/>
                </a:solidFill>
                <a:latin typeface="Heebo" pitchFamily="34" charset="0"/>
                <a:ea typeface="Heebo" pitchFamily="34" charset="-122"/>
                <a:cs typeface="Heebo" pitchFamily="34" charset="-120"/>
              </a:rPr>
              <a:t>Ease of Use</a:t>
            </a:r>
            <a:endParaRPr lang="en-US" sz="1458" noProof="0" dirty="0"/>
          </a:p>
        </p:txBody>
      </p:sp>
      <p:sp>
        <p:nvSpPr>
          <p:cNvPr id="18" name="Text 16"/>
          <p:cNvSpPr/>
          <p:nvPr/>
        </p:nvSpPr>
        <p:spPr>
          <a:xfrm>
            <a:off x="3322241" y="4256782"/>
            <a:ext cx="3812679" cy="302419"/>
          </a:xfrm>
          <a:prstGeom prst="rect">
            <a:avLst/>
          </a:prstGeom>
          <a:noFill/>
        </p:spPr>
        <p:txBody>
          <a:bodyPr wrap="none" lIns="0" tIns="0" rIns="0" bIns="0" rtlCol="0" anchor="t"/>
          <a:lstStyle/>
          <a:p>
            <a:pPr>
              <a:lnSpc>
                <a:spcPts val="2375"/>
              </a:lnSpc>
            </a:pPr>
            <a:r>
              <a:rPr lang="en-US" sz="1458" noProof="0" dirty="0">
                <a:solidFill>
                  <a:srgbClr val="4C4C4D"/>
                </a:solidFill>
                <a:latin typeface="Heebo" pitchFamily="34" charset="0"/>
                <a:ea typeface="Heebo" pitchFamily="34" charset="-122"/>
                <a:cs typeface="Heebo" pitchFamily="34" charset="-120"/>
              </a:rPr>
              <a:t>Less intuitive</a:t>
            </a:r>
            <a:endParaRPr lang="en-US" sz="1458" noProof="0" dirty="0"/>
          </a:p>
        </p:txBody>
      </p:sp>
      <p:sp>
        <p:nvSpPr>
          <p:cNvPr id="19" name="Text 17"/>
          <p:cNvSpPr/>
          <p:nvPr/>
        </p:nvSpPr>
        <p:spPr>
          <a:xfrm>
            <a:off x="7519294" y="4256782"/>
            <a:ext cx="3815854" cy="302419"/>
          </a:xfrm>
          <a:prstGeom prst="rect">
            <a:avLst/>
          </a:prstGeom>
          <a:noFill/>
        </p:spPr>
        <p:txBody>
          <a:bodyPr wrap="none" lIns="0" tIns="0" rIns="0" bIns="0" rtlCol="0" anchor="t"/>
          <a:lstStyle/>
          <a:p>
            <a:pPr>
              <a:lnSpc>
                <a:spcPts val="2375"/>
              </a:lnSpc>
            </a:pPr>
            <a:r>
              <a:rPr lang="en-US" sz="1458" noProof="0" dirty="0">
                <a:solidFill>
                  <a:srgbClr val="4C4C4D"/>
                </a:solidFill>
                <a:latin typeface="Heebo" pitchFamily="34" charset="0"/>
                <a:ea typeface="Heebo" pitchFamily="34" charset="-122"/>
                <a:cs typeface="Heebo" pitchFamily="34" charset="-120"/>
              </a:rPr>
              <a:t>More intuitive for artists</a:t>
            </a:r>
            <a:endParaRPr lang="en-US" sz="1458" noProof="0" dirty="0"/>
          </a:p>
        </p:txBody>
      </p:sp>
      <p:sp>
        <p:nvSpPr>
          <p:cNvPr id="20" name="Shape 18"/>
          <p:cNvSpPr/>
          <p:nvPr/>
        </p:nvSpPr>
        <p:spPr>
          <a:xfrm>
            <a:off x="667842" y="4678958"/>
            <a:ext cx="10856318" cy="541933"/>
          </a:xfrm>
          <a:prstGeom prst="rect">
            <a:avLst/>
          </a:prstGeom>
          <a:solidFill>
            <a:srgbClr val="FFFFFF">
              <a:alpha val="4000"/>
            </a:srgbClr>
          </a:solidFill>
        </p:spPr>
        <p:txBody>
          <a:bodyPr/>
          <a:lstStyle/>
          <a:p>
            <a:endParaRPr lang="en-US" noProof="0" dirty="0"/>
          </a:p>
        </p:txBody>
      </p:sp>
      <p:sp>
        <p:nvSpPr>
          <p:cNvPr id="21" name="Text 19"/>
          <p:cNvSpPr/>
          <p:nvPr/>
        </p:nvSpPr>
        <p:spPr>
          <a:xfrm>
            <a:off x="856854" y="4798716"/>
            <a:ext cx="2081014" cy="302419"/>
          </a:xfrm>
          <a:prstGeom prst="rect">
            <a:avLst/>
          </a:prstGeom>
          <a:noFill/>
        </p:spPr>
        <p:txBody>
          <a:bodyPr wrap="none" lIns="0" tIns="0" rIns="0" bIns="0" rtlCol="0" anchor="t"/>
          <a:lstStyle/>
          <a:p>
            <a:pPr>
              <a:lnSpc>
                <a:spcPts val="2375"/>
              </a:lnSpc>
            </a:pPr>
            <a:r>
              <a:rPr lang="en-US" sz="1458" noProof="0" dirty="0">
                <a:solidFill>
                  <a:srgbClr val="4C4C4D"/>
                </a:solidFill>
                <a:latin typeface="Heebo" pitchFamily="34" charset="0"/>
                <a:ea typeface="Heebo" pitchFamily="34" charset="-122"/>
                <a:cs typeface="Heebo" pitchFamily="34" charset="-120"/>
              </a:rPr>
              <a:t>Applications</a:t>
            </a:r>
            <a:endParaRPr lang="en-US" sz="1458" noProof="0" dirty="0"/>
          </a:p>
        </p:txBody>
      </p:sp>
      <p:sp>
        <p:nvSpPr>
          <p:cNvPr id="22" name="Text 20"/>
          <p:cNvSpPr/>
          <p:nvPr/>
        </p:nvSpPr>
        <p:spPr>
          <a:xfrm>
            <a:off x="3322241" y="4798716"/>
            <a:ext cx="3812679" cy="302419"/>
          </a:xfrm>
          <a:prstGeom prst="rect">
            <a:avLst/>
          </a:prstGeom>
          <a:noFill/>
        </p:spPr>
        <p:txBody>
          <a:bodyPr wrap="none" lIns="0" tIns="0" rIns="0" bIns="0" rtlCol="0" anchor="t"/>
          <a:lstStyle/>
          <a:p>
            <a:pPr>
              <a:lnSpc>
                <a:spcPts val="2375"/>
              </a:lnSpc>
            </a:pPr>
            <a:r>
              <a:rPr lang="en-US" sz="1458" noProof="0" dirty="0">
                <a:solidFill>
                  <a:srgbClr val="4C4C4D"/>
                </a:solidFill>
                <a:latin typeface="Heebo" pitchFamily="34" charset="0"/>
                <a:ea typeface="Heebo" pitchFamily="34" charset="-122"/>
                <a:cs typeface="Heebo" pitchFamily="34" charset="-120"/>
              </a:rPr>
              <a:t>Monitors, displays</a:t>
            </a:r>
            <a:endParaRPr lang="en-US" sz="1458" noProof="0" dirty="0"/>
          </a:p>
        </p:txBody>
      </p:sp>
      <p:sp>
        <p:nvSpPr>
          <p:cNvPr id="23" name="Text 21"/>
          <p:cNvSpPr/>
          <p:nvPr/>
        </p:nvSpPr>
        <p:spPr>
          <a:xfrm>
            <a:off x="7519294" y="4798716"/>
            <a:ext cx="3815854" cy="302419"/>
          </a:xfrm>
          <a:prstGeom prst="rect">
            <a:avLst/>
          </a:prstGeom>
          <a:noFill/>
        </p:spPr>
        <p:txBody>
          <a:bodyPr wrap="none" lIns="0" tIns="0" rIns="0" bIns="0" rtlCol="0" anchor="t"/>
          <a:lstStyle/>
          <a:p>
            <a:pPr>
              <a:lnSpc>
                <a:spcPts val="2375"/>
              </a:lnSpc>
            </a:pPr>
            <a:r>
              <a:rPr lang="en-US" sz="1458" noProof="0" dirty="0">
                <a:solidFill>
                  <a:srgbClr val="4C4C4D"/>
                </a:solidFill>
                <a:latin typeface="Heebo" pitchFamily="34" charset="0"/>
                <a:ea typeface="Heebo" pitchFamily="34" charset="-122"/>
                <a:cs typeface="Heebo" pitchFamily="34" charset="-120"/>
              </a:rPr>
              <a:t>Color pickers, image processing</a:t>
            </a:r>
            <a:endParaRPr lang="en-US" sz="1458" noProof="0" dirty="0"/>
          </a:p>
        </p:txBody>
      </p:sp>
      <p:sp>
        <p:nvSpPr>
          <p:cNvPr id="24" name="Rectangles 23"/>
          <p:cNvSpPr/>
          <p:nvPr/>
        </p:nvSpPr>
        <p:spPr>
          <a:xfrm>
            <a:off x="10596033" y="6457950"/>
            <a:ext cx="1536700" cy="40005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1500" noProof="0" dirty="0"/>
          </a:p>
        </p:txBody>
      </p:sp>
    </p:spTree>
    <p:extLst>
      <p:ext uri="{BB962C8B-B14F-4D97-AF65-F5344CB8AC3E}">
        <p14:creationId xmlns:p14="http://schemas.microsoft.com/office/powerpoint/2010/main" val="1128381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659308"/>
            <a:ext cx="3071614" cy="383977"/>
          </a:xfrm>
          <a:prstGeom prst="rect">
            <a:avLst/>
          </a:prstGeom>
          <a:noFill/>
        </p:spPr>
        <p:txBody>
          <a:bodyPr wrap="none" lIns="0" tIns="0" rIns="0" bIns="0" rtlCol="0" anchor="t"/>
          <a:lstStyle/>
          <a:p>
            <a:pPr>
              <a:lnSpc>
                <a:spcPts val="3000"/>
              </a:lnSpc>
            </a:pPr>
            <a:r>
              <a:rPr lang="en-US" sz="2417" noProof="0" dirty="0">
                <a:solidFill>
                  <a:srgbClr val="152D47"/>
                </a:solidFill>
                <a:latin typeface="Crimson Pro Semi Bold" pitchFamily="34" charset="0"/>
                <a:ea typeface="Crimson Pro Semi Bold" pitchFamily="34" charset="-122"/>
                <a:cs typeface="Crimson Pro Semi Bold" pitchFamily="34" charset="-120"/>
              </a:rPr>
              <a:t>Converting RGB to HSV</a:t>
            </a:r>
            <a:endParaRPr lang="en-US" sz="2417" noProof="0" dirty="0"/>
          </a:p>
        </p:txBody>
      </p:sp>
      <p:sp>
        <p:nvSpPr>
          <p:cNvPr id="3" name="Shape 1"/>
          <p:cNvSpPr/>
          <p:nvPr/>
        </p:nvSpPr>
        <p:spPr>
          <a:xfrm>
            <a:off x="661492" y="1227534"/>
            <a:ext cx="5373093" cy="4971058"/>
          </a:xfrm>
          <a:prstGeom prst="roundRect">
            <a:avLst>
              <a:gd name="adj" fmla="val 371"/>
            </a:avLst>
          </a:prstGeom>
          <a:solidFill>
            <a:srgbClr val="FFFFFF"/>
          </a:solidFill>
        </p:spPr>
        <p:txBody>
          <a:bodyPr/>
          <a:lstStyle/>
          <a:p>
            <a:endParaRPr lang="en-US" noProof="0" dirty="0"/>
          </a:p>
        </p:txBody>
      </p:sp>
      <p:pic>
        <p:nvPicPr>
          <p:cNvPr id="4" name="Image 0" descr="preencoded.png"/>
          <p:cNvPicPr>
            <a:picLocks noChangeAspect="1"/>
          </p:cNvPicPr>
          <p:nvPr/>
        </p:nvPicPr>
        <p:blipFill>
          <a:blip r:embed="rId3"/>
          <a:stretch>
            <a:fillRect/>
          </a:stretch>
        </p:blipFill>
        <p:spPr>
          <a:xfrm>
            <a:off x="784324" y="1350368"/>
            <a:ext cx="3058617" cy="4390728"/>
          </a:xfrm>
          <a:prstGeom prst="rect">
            <a:avLst/>
          </a:prstGeom>
        </p:spPr>
      </p:pic>
      <p:sp>
        <p:nvSpPr>
          <p:cNvPr id="5" name="Text 2"/>
          <p:cNvSpPr/>
          <p:nvPr/>
        </p:nvSpPr>
        <p:spPr>
          <a:xfrm>
            <a:off x="784324" y="5879307"/>
            <a:ext cx="5127427" cy="196453"/>
          </a:xfrm>
          <a:prstGeom prst="rect">
            <a:avLst/>
          </a:prstGeom>
          <a:noFill/>
        </p:spPr>
        <p:txBody>
          <a:bodyPr wrap="none" lIns="0" tIns="0" rIns="0" bIns="0" rtlCol="0" anchor="t"/>
          <a:lstStyle/>
          <a:p>
            <a:pPr algn="ctr">
              <a:lnSpc>
                <a:spcPts val="1542"/>
              </a:lnSpc>
            </a:pPr>
            <a:endParaRPr lang="en-US" sz="958" noProof="0" dirty="0"/>
          </a:p>
        </p:txBody>
      </p:sp>
      <p:sp>
        <p:nvSpPr>
          <p:cNvPr id="6" name="Shape 3"/>
          <p:cNvSpPr/>
          <p:nvPr/>
        </p:nvSpPr>
        <p:spPr>
          <a:xfrm>
            <a:off x="6157417" y="1227534"/>
            <a:ext cx="5373093" cy="4971058"/>
          </a:xfrm>
          <a:prstGeom prst="roundRect">
            <a:avLst>
              <a:gd name="adj" fmla="val 371"/>
            </a:avLst>
          </a:prstGeom>
          <a:solidFill>
            <a:srgbClr val="FFFFFF"/>
          </a:solidFill>
        </p:spPr>
        <p:txBody>
          <a:bodyPr/>
          <a:lstStyle/>
          <a:p>
            <a:endParaRPr lang="en-US" noProof="0" dirty="0"/>
          </a:p>
        </p:txBody>
      </p:sp>
      <p:pic>
        <p:nvPicPr>
          <p:cNvPr id="7" name="Image 1" descr="preencoded.png"/>
          <p:cNvPicPr>
            <a:picLocks noChangeAspect="1"/>
          </p:cNvPicPr>
          <p:nvPr/>
        </p:nvPicPr>
        <p:blipFill>
          <a:blip r:embed="rId4"/>
          <a:stretch>
            <a:fillRect/>
          </a:stretch>
        </p:blipFill>
        <p:spPr>
          <a:xfrm>
            <a:off x="6280250" y="1350368"/>
            <a:ext cx="3286819" cy="2277864"/>
          </a:xfrm>
          <a:prstGeom prst="rect">
            <a:avLst/>
          </a:prstGeom>
        </p:spPr>
      </p:pic>
      <p:sp>
        <p:nvSpPr>
          <p:cNvPr id="8" name="Text 4"/>
          <p:cNvSpPr/>
          <p:nvPr/>
        </p:nvSpPr>
        <p:spPr>
          <a:xfrm>
            <a:off x="8076009" y="3766444"/>
            <a:ext cx="1535807" cy="191988"/>
          </a:xfrm>
          <a:prstGeom prst="rect">
            <a:avLst/>
          </a:prstGeom>
          <a:noFill/>
        </p:spPr>
        <p:txBody>
          <a:bodyPr wrap="none" lIns="0" tIns="0" rIns="0" bIns="0" rtlCol="0" anchor="t"/>
          <a:lstStyle/>
          <a:p>
            <a:pPr algn="ctr">
              <a:lnSpc>
                <a:spcPts val="1500"/>
              </a:lnSpc>
            </a:pPr>
            <a:endParaRPr lang="en-US" sz="1208" noProof="0" dirty="0"/>
          </a:p>
        </p:txBody>
      </p:sp>
      <p:sp>
        <p:nvSpPr>
          <p:cNvPr id="9" name="Text 5"/>
          <p:cNvSpPr/>
          <p:nvPr/>
        </p:nvSpPr>
        <p:spPr>
          <a:xfrm>
            <a:off x="6280249" y="4032052"/>
            <a:ext cx="5127427" cy="196453"/>
          </a:xfrm>
          <a:prstGeom prst="rect">
            <a:avLst/>
          </a:prstGeom>
          <a:noFill/>
        </p:spPr>
        <p:txBody>
          <a:bodyPr wrap="none" lIns="0" tIns="0" rIns="0" bIns="0" rtlCol="0" anchor="t"/>
          <a:lstStyle/>
          <a:p>
            <a:pPr algn="ctr">
              <a:lnSpc>
                <a:spcPts val="1542"/>
              </a:lnSpc>
            </a:pPr>
            <a:endParaRPr lang="en-US" sz="958" noProof="0" dirty="0"/>
          </a:p>
        </p:txBody>
      </p:sp>
      <p:sp>
        <p:nvSpPr>
          <p:cNvPr id="11" name="Rectangles 10"/>
          <p:cNvSpPr/>
          <p:nvPr/>
        </p:nvSpPr>
        <p:spPr>
          <a:xfrm>
            <a:off x="10596033" y="6457950"/>
            <a:ext cx="1536700" cy="40005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1500" noProof="0" dirty="0"/>
          </a:p>
        </p:txBody>
      </p:sp>
    </p:spTree>
    <p:extLst>
      <p:ext uri="{BB962C8B-B14F-4D97-AF65-F5344CB8AC3E}">
        <p14:creationId xmlns:p14="http://schemas.microsoft.com/office/powerpoint/2010/main" val="4206431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940793"/>
            <a:ext cx="4725492" cy="590649"/>
          </a:xfrm>
          <a:prstGeom prst="rect">
            <a:avLst/>
          </a:prstGeom>
          <a:noFill/>
        </p:spPr>
        <p:txBody>
          <a:bodyPr wrap="none" lIns="0" tIns="0" rIns="0" bIns="0" rtlCol="0" anchor="t"/>
          <a:lstStyle/>
          <a:p>
            <a:pPr>
              <a:lnSpc>
                <a:spcPts val="4625"/>
              </a:lnSpc>
            </a:pPr>
            <a:r>
              <a:rPr lang="en-US" sz="3708" noProof="0" dirty="0">
                <a:solidFill>
                  <a:srgbClr val="152D47"/>
                </a:solidFill>
                <a:latin typeface="Crimson Pro Semi Bold" pitchFamily="34" charset="0"/>
                <a:ea typeface="Crimson Pro Semi Bold" pitchFamily="34" charset="-122"/>
                <a:cs typeface="Crimson Pro Semi Bold" pitchFamily="34" charset="-120"/>
              </a:rPr>
              <a:t>Converting HSV to RGB</a:t>
            </a:r>
            <a:endParaRPr lang="en-US" sz="3708" noProof="0" dirty="0"/>
          </a:p>
        </p:txBody>
      </p:sp>
      <p:pic>
        <p:nvPicPr>
          <p:cNvPr id="3" name="Image 0" descr="preencoded.png"/>
          <p:cNvPicPr>
            <a:picLocks noChangeAspect="1"/>
          </p:cNvPicPr>
          <p:nvPr/>
        </p:nvPicPr>
        <p:blipFill>
          <a:blip r:embed="rId3"/>
          <a:stretch>
            <a:fillRect/>
          </a:stretch>
        </p:blipFill>
        <p:spPr>
          <a:xfrm>
            <a:off x="661492" y="2027535"/>
            <a:ext cx="4410769" cy="3677047"/>
          </a:xfrm>
          <a:prstGeom prst="rect">
            <a:avLst/>
          </a:prstGeom>
        </p:spPr>
      </p:pic>
      <p:pic>
        <p:nvPicPr>
          <p:cNvPr id="4" name="Image 1" descr="preencoded.png"/>
          <p:cNvPicPr>
            <a:picLocks noChangeAspect="1"/>
          </p:cNvPicPr>
          <p:nvPr/>
        </p:nvPicPr>
        <p:blipFill>
          <a:blip r:embed="rId4"/>
          <a:stretch>
            <a:fillRect/>
          </a:stretch>
        </p:blipFill>
        <p:spPr>
          <a:xfrm>
            <a:off x="5539780" y="2027535"/>
            <a:ext cx="2782788" cy="2222302"/>
          </a:xfrm>
          <a:prstGeom prst="rect">
            <a:avLst/>
          </a:prstGeom>
        </p:spPr>
      </p:pic>
      <p:sp>
        <p:nvSpPr>
          <p:cNvPr id="11" name="Rectangles 10"/>
          <p:cNvSpPr/>
          <p:nvPr/>
        </p:nvSpPr>
        <p:spPr>
          <a:xfrm>
            <a:off x="10596033" y="6457950"/>
            <a:ext cx="1536700" cy="40005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1500" noProof="0" dirty="0"/>
          </a:p>
        </p:txBody>
      </p:sp>
    </p:spTree>
    <p:extLst>
      <p:ext uri="{BB962C8B-B14F-4D97-AF65-F5344CB8AC3E}">
        <p14:creationId xmlns:p14="http://schemas.microsoft.com/office/powerpoint/2010/main" val="248529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0EECA69B-4C2A-7F31-8019-E90DB3BD4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sto MT"/>
              <a:ea typeface="+mn-ea"/>
              <a:cs typeface="+mn-cs"/>
            </a:endParaRPr>
          </a:p>
        </p:txBody>
      </p:sp>
      <p:sp>
        <p:nvSpPr>
          <p:cNvPr id="33" name="Rectangle 32">
            <a:extLst>
              <a:ext uri="{FF2B5EF4-FFF2-40B4-BE49-F238E27FC236}">
                <a16:creationId xmlns:a16="http://schemas.microsoft.com/office/drawing/2014/main" id="{857DEAC1-B3AA-6569-0A44-A191DF2F3C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0"/>
            <a:ext cx="12191999" cy="13716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0441DDB5-1BC9-4ACF-AE59-A36644EF9C7C}"/>
              </a:ext>
            </a:extLst>
          </p:cNvPr>
          <p:cNvSpPr>
            <a:spLocks noGrp="1"/>
          </p:cNvSpPr>
          <p:nvPr>
            <p:ph type="ctrTitle"/>
          </p:nvPr>
        </p:nvSpPr>
        <p:spPr>
          <a:xfrm>
            <a:off x="2082227" y="2297430"/>
            <a:ext cx="8027544" cy="2263140"/>
          </a:xfrm>
          <a:ln w="25400">
            <a:solidFill>
              <a:schemeClr val="tx1"/>
            </a:solidFill>
          </a:ln>
        </p:spPr>
        <p:txBody>
          <a:bodyPr anchor="ctr">
            <a:normAutofit/>
          </a:bodyPr>
          <a:lstStyle/>
          <a:p>
            <a:r>
              <a:rPr lang="en-US" noProof="0" dirty="0">
                <a:latin typeface="Aptos Black" panose="020B0004020202020204" pitchFamily="34" charset="0"/>
              </a:rPr>
              <a:t>Chromaticity</a:t>
            </a:r>
          </a:p>
        </p:txBody>
      </p:sp>
    </p:spTree>
    <p:extLst>
      <p:ext uri="{BB962C8B-B14F-4D97-AF65-F5344CB8AC3E}">
        <p14:creationId xmlns:p14="http://schemas.microsoft.com/office/powerpoint/2010/main" val="12639622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2102545"/>
            <a:ext cx="6674743" cy="590649"/>
          </a:xfrm>
          <a:prstGeom prst="rect">
            <a:avLst/>
          </a:prstGeom>
          <a:noFill/>
        </p:spPr>
        <p:txBody>
          <a:bodyPr wrap="none" lIns="0" tIns="0" rIns="0" bIns="0" rtlCol="0" anchor="t"/>
          <a:lstStyle/>
          <a:p>
            <a:pPr>
              <a:lnSpc>
                <a:spcPts val="4625"/>
              </a:lnSpc>
            </a:pPr>
            <a:r>
              <a:rPr lang="en-US" sz="3708" noProof="0" dirty="0">
                <a:solidFill>
                  <a:srgbClr val="152D47"/>
                </a:solidFill>
                <a:latin typeface="Crimson Pro Semi Bold" pitchFamily="34" charset="0"/>
                <a:ea typeface="Crimson Pro Semi Bold" pitchFamily="34" charset="-122"/>
                <a:cs typeface="Crimson Pro Semi Bold" pitchFamily="34" charset="-120"/>
              </a:rPr>
              <a:t>Applications &amp; Limitations of HSV</a:t>
            </a:r>
            <a:endParaRPr lang="en-US" sz="3708" noProof="0" dirty="0"/>
          </a:p>
        </p:txBody>
      </p:sp>
      <p:sp>
        <p:nvSpPr>
          <p:cNvPr id="3" name="Text 1"/>
          <p:cNvSpPr/>
          <p:nvPr/>
        </p:nvSpPr>
        <p:spPr>
          <a:xfrm>
            <a:off x="661492" y="3165673"/>
            <a:ext cx="2362696" cy="295275"/>
          </a:xfrm>
          <a:prstGeom prst="rect">
            <a:avLst/>
          </a:prstGeom>
          <a:noFill/>
        </p:spPr>
        <p:txBody>
          <a:bodyPr wrap="none" lIns="0" tIns="0" rIns="0" bIns="0" rtlCol="0" anchor="t"/>
          <a:lstStyle/>
          <a:p>
            <a:pPr>
              <a:lnSpc>
                <a:spcPts val="2292"/>
              </a:lnSpc>
            </a:pPr>
            <a:r>
              <a:rPr lang="en-US" sz="1833" noProof="0" dirty="0">
                <a:solidFill>
                  <a:srgbClr val="152D47"/>
                </a:solidFill>
                <a:latin typeface="Crimson Pro Semi Bold" pitchFamily="34" charset="0"/>
                <a:ea typeface="Crimson Pro Semi Bold" pitchFamily="34" charset="-122"/>
                <a:cs typeface="Crimson Pro Semi Bold" pitchFamily="34" charset="-120"/>
              </a:rPr>
              <a:t>Applications</a:t>
            </a:r>
            <a:endParaRPr lang="en-US" sz="1833" noProof="0" dirty="0"/>
          </a:p>
        </p:txBody>
      </p:sp>
      <p:sp>
        <p:nvSpPr>
          <p:cNvPr id="4" name="Text 2"/>
          <p:cNvSpPr/>
          <p:nvPr/>
        </p:nvSpPr>
        <p:spPr>
          <a:xfrm>
            <a:off x="661492" y="3649961"/>
            <a:ext cx="5203924" cy="302419"/>
          </a:xfrm>
          <a:prstGeom prst="rect">
            <a:avLst/>
          </a:prstGeom>
          <a:noFill/>
        </p:spPr>
        <p:txBody>
          <a:bodyPr wrap="none" lIns="0" tIns="0" rIns="0" bIns="0" rtlCol="0" anchor="t"/>
          <a:lstStyle/>
          <a:p>
            <a:pPr marL="285739" indent="-285739">
              <a:lnSpc>
                <a:spcPts val="2375"/>
              </a:lnSpc>
              <a:buSzPct val="100000"/>
              <a:buChar char="•"/>
            </a:pPr>
            <a:r>
              <a:rPr lang="en-US" sz="1458" noProof="0" dirty="0">
                <a:solidFill>
                  <a:srgbClr val="4C4C4D"/>
                </a:solidFill>
                <a:latin typeface="Heebo" pitchFamily="34" charset="0"/>
                <a:ea typeface="Heebo" pitchFamily="34" charset="-122"/>
                <a:cs typeface="Heebo" pitchFamily="34" charset="-120"/>
              </a:rPr>
              <a:t>Computer vision: object &amp; skin detection</a:t>
            </a:r>
            <a:endParaRPr lang="en-US" sz="1458" noProof="0" dirty="0"/>
          </a:p>
        </p:txBody>
      </p:sp>
      <p:sp>
        <p:nvSpPr>
          <p:cNvPr id="5" name="Text 3"/>
          <p:cNvSpPr/>
          <p:nvPr/>
        </p:nvSpPr>
        <p:spPr>
          <a:xfrm>
            <a:off x="661492" y="4018459"/>
            <a:ext cx="5203924" cy="302419"/>
          </a:xfrm>
          <a:prstGeom prst="rect">
            <a:avLst/>
          </a:prstGeom>
          <a:noFill/>
        </p:spPr>
        <p:txBody>
          <a:bodyPr wrap="none" lIns="0" tIns="0" rIns="0" bIns="0" rtlCol="0" anchor="t"/>
          <a:lstStyle/>
          <a:p>
            <a:pPr marL="285739" indent="-285739">
              <a:lnSpc>
                <a:spcPts val="2375"/>
              </a:lnSpc>
              <a:buSzPct val="100000"/>
              <a:buChar char="•"/>
            </a:pPr>
            <a:r>
              <a:rPr lang="en-US" sz="1458" noProof="0" dirty="0">
                <a:solidFill>
                  <a:srgbClr val="4C4C4D"/>
                </a:solidFill>
                <a:latin typeface="Heebo" pitchFamily="34" charset="0"/>
                <a:ea typeface="Heebo" pitchFamily="34" charset="-122"/>
                <a:cs typeface="Heebo" pitchFamily="34" charset="-120"/>
              </a:rPr>
              <a:t>Image editing: intuitive sliders</a:t>
            </a:r>
            <a:endParaRPr lang="en-US" sz="1458" noProof="0" dirty="0"/>
          </a:p>
        </p:txBody>
      </p:sp>
      <p:sp>
        <p:nvSpPr>
          <p:cNvPr id="6" name="Text 4"/>
          <p:cNvSpPr/>
          <p:nvPr/>
        </p:nvSpPr>
        <p:spPr>
          <a:xfrm>
            <a:off x="661492" y="4386957"/>
            <a:ext cx="5203924" cy="302419"/>
          </a:xfrm>
          <a:prstGeom prst="rect">
            <a:avLst/>
          </a:prstGeom>
          <a:noFill/>
        </p:spPr>
        <p:txBody>
          <a:bodyPr wrap="none" lIns="0" tIns="0" rIns="0" bIns="0" rtlCol="0" anchor="t"/>
          <a:lstStyle/>
          <a:p>
            <a:pPr marL="285739" indent="-285739">
              <a:lnSpc>
                <a:spcPts val="2375"/>
              </a:lnSpc>
              <a:buSzPct val="100000"/>
              <a:buChar char="•"/>
            </a:pPr>
            <a:r>
              <a:rPr lang="en-US" sz="1458" noProof="0" dirty="0">
                <a:solidFill>
                  <a:srgbClr val="4C4C4D"/>
                </a:solidFill>
                <a:latin typeface="Heebo" pitchFamily="34" charset="0"/>
                <a:ea typeface="Heebo" pitchFamily="34" charset="-122"/>
                <a:cs typeface="Heebo" pitchFamily="34" charset="-120"/>
              </a:rPr>
              <a:t>Web design: color pickers for CSS</a:t>
            </a:r>
            <a:endParaRPr lang="en-US" sz="1458" noProof="0" dirty="0"/>
          </a:p>
        </p:txBody>
      </p:sp>
      <p:sp>
        <p:nvSpPr>
          <p:cNvPr id="7" name="Text 5"/>
          <p:cNvSpPr/>
          <p:nvPr/>
        </p:nvSpPr>
        <p:spPr>
          <a:xfrm>
            <a:off x="6332935" y="3165673"/>
            <a:ext cx="2362696" cy="295275"/>
          </a:xfrm>
          <a:prstGeom prst="rect">
            <a:avLst/>
          </a:prstGeom>
          <a:noFill/>
        </p:spPr>
        <p:txBody>
          <a:bodyPr wrap="none" lIns="0" tIns="0" rIns="0" bIns="0" rtlCol="0" anchor="t"/>
          <a:lstStyle/>
          <a:p>
            <a:pPr>
              <a:lnSpc>
                <a:spcPts val="2292"/>
              </a:lnSpc>
            </a:pPr>
            <a:r>
              <a:rPr lang="en-US" sz="1833" noProof="0" dirty="0">
                <a:solidFill>
                  <a:srgbClr val="152D47"/>
                </a:solidFill>
                <a:latin typeface="Crimson Pro Semi Bold" pitchFamily="34" charset="0"/>
                <a:ea typeface="Crimson Pro Semi Bold" pitchFamily="34" charset="-122"/>
                <a:cs typeface="Crimson Pro Semi Bold" pitchFamily="34" charset="-120"/>
              </a:rPr>
              <a:t>Limitations</a:t>
            </a:r>
            <a:endParaRPr lang="en-US" sz="1833" noProof="0" dirty="0"/>
          </a:p>
        </p:txBody>
      </p:sp>
      <p:sp>
        <p:nvSpPr>
          <p:cNvPr id="8" name="Text 6"/>
          <p:cNvSpPr/>
          <p:nvPr/>
        </p:nvSpPr>
        <p:spPr>
          <a:xfrm>
            <a:off x="6332935" y="3649961"/>
            <a:ext cx="5203924" cy="302419"/>
          </a:xfrm>
          <a:prstGeom prst="rect">
            <a:avLst/>
          </a:prstGeom>
          <a:noFill/>
        </p:spPr>
        <p:txBody>
          <a:bodyPr wrap="none" lIns="0" tIns="0" rIns="0" bIns="0" rtlCol="0" anchor="t"/>
          <a:lstStyle/>
          <a:p>
            <a:pPr marL="285739" indent="-285739">
              <a:lnSpc>
                <a:spcPts val="2375"/>
              </a:lnSpc>
              <a:buSzPct val="100000"/>
              <a:buChar char="•"/>
            </a:pPr>
            <a:r>
              <a:rPr lang="en-US" sz="1458" noProof="0" dirty="0">
                <a:solidFill>
                  <a:srgbClr val="4C4C4D"/>
                </a:solidFill>
                <a:latin typeface="Heebo" pitchFamily="34" charset="0"/>
                <a:ea typeface="Heebo" pitchFamily="34" charset="-122"/>
                <a:cs typeface="Heebo" pitchFamily="34" charset="-120"/>
              </a:rPr>
              <a:t>Not perceptually uniform</a:t>
            </a:r>
            <a:endParaRPr lang="en-US" sz="1458" noProof="0" dirty="0"/>
          </a:p>
        </p:txBody>
      </p:sp>
      <p:sp>
        <p:nvSpPr>
          <p:cNvPr id="9" name="Text 7"/>
          <p:cNvSpPr/>
          <p:nvPr/>
        </p:nvSpPr>
        <p:spPr>
          <a:xfrm>
            <a:off x="6332935" y="4018459"/>
            <a:ext cx="5203924" cy="302419"/>
          </a:xfrm>
          <a:prstGeom prst="rect">
            <a:avLst/>
          </a:prstGeom>
          <a:noFill/>
        </p:spPr>
        <p:txBody>
          <a:bodyPr wrap="none" lIns="0" tIns="0" rIns="0" bIns="0" rtlCol="0" anchor="t"/>
          <a:lstStyle/>
          <a:p>
            <a:pPr marL="285739" indent="-285739">
              <a:lnSpc>
                <a:spcPts val="2375"/>
              </a:lnSpc>
              <a:buSzPct val="100000"/>
              <a:buChar char="•"/>
            </a:pPr>
            <a:r>
              <a:rPr lang="en-US" sz="1458" noProof="0" dirty="0">
                <a:solidFill>
                  <a:srgbClr val="4C4C4D"/>
                </a:solidFill>
                <a:latin typeface="Heebo" pitchFamily="34" charset="0"/>
                <a:ea typeface="Heebo" pitchFamily="34" charset="-122"/>
                <a:cs typeface="Heebo" pitchFamily="34" charset="-120"/>
              </a:rPr>
              <a:t>Artifacts in filtering</a:t>
            </a:r>
            <a:endParaRPr lang="en-US" sz="1458" noProof="0" dirty="0"/>
          </a:p>
        </p:txBody>
      </p:sp>
      <p:sp>
        <p:nvSpPr>
          <p:cNvPr id="10" name="Text 8"/>
          <p:cNvSpPr/>
          <p:nvPr/>
        </p:nvSpPr>
        <p:spPr>
          <a:xfrm>
            <a:off x="6332935" y="4386957"/>
            <a:ext cx="5203924" cy="302419"/>
          </a:xfrm>
          <a:prstGeom prst="rect">
            <a:avLst/>
          </a:prstGeom>
          <a:noFill/>
        </p:spPr>
        <p:txBody>
          <a:bodyPr wrap="none" lIns="0" tIns="0" rIns="0" bIns="0" rtlCol="0" anchor="t"/>
          <a:lstStyle/>
          <a:p>
            <a:pPr marL="285739" indent="-285739">
              <a:lnSpc>
                <a:spcPts val="2375"/>
              </a:lnSpc>
              <a:buSzPct val="100000"/>
              <a:buChar char="•"/>
            </a:pPr>
            <a:r>
              <a:rPr lang="en-US" sz="1458" noProof="0" dirty="0">
                <a:solidFill>
                  <a:srgbClr val="4C4C4D"/>
                </a:solidFill>
                <a:latin typeface="Heebo" pitchFamily="34" charset="0"/>
                <a:ea typeface="Heebo" pitchFamily="34" charset="-122"/>
                <a:cs typeface="Heebo" pitchFamily="34" charset="-120"/>
              </a:rPr>
              <a:t>Alternatives: HSL, RGB, CMYK</a:t>
            </a:r>
            <a:endParaRPr lang="en-US" sz="1458" noProof="0" dirty="0"/>
          </a:p>
        </p:txBody>
      </p:sp>
      <p:sp>
        <p:nvSpPr>
          <p:cNvPr id="11" name="Rectangles 10"/>
          <p:cNvSpPr/>
          <p:nvPr/>
        </p:nvSpPr>
        <p:spPr>
          <a:xfrm>
            <a:off x="10596033" y="6457950"/>
            <a:ext cx="1536700" cy="40005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1500" noProof="0" dirty="0"/>
          </a:p>
        </p:txBody>
      </p:sp>
    </p:spTree>
    <p:extLst>
      <p:ext uri="{BB962C8B-B14F-4D97-AF65-F5344CB8AC3E}">
        <p14:creationId xmlns:p14="http://schemas.microsoft.com/office/powerpoint/2010/main" val="37469670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2325688"/>
            <a:ext cx="7524155" cy="590649"/>
          </a:xfrm>
          <a:prstGeom prst="rect">
            <a:avLst/>
          </a:prstGeom>
          <a:noFill/>
        </p:spPr>
        <p:txBody>
          <a:bodyPr wrap="none" lIns="0" tIns="0" rIns="0" bIns="0" rtlCol="0" anchor="t"/>
          <a:lstStyle/>
          <a:p>
            <a:pPr>
              <a:lnSpc>
                <a:spcPts val="4625"/>
              </a:lnSpc>
            </a:pPr>
            <a:r>
              <a:rPr lang="en-US" sz="3708" noProof="0" dirty="0">
                <a:solidFill>
                  <a:srgbClr val="152D47"/>
                </a:solidFill>
                <a:latin typeface="Crimson Pro Semi Bold" pitchFamily="34" charset="0"/>
                <a:ea typeface="Crimson Pro Semi Bold" pitchFamily="34" charset="-122"/>
                <a:cs typeface="Crimson Pro Semi Bold" pitchFamily="34" charset="-120"/>
              </a:rPr>
              <a:t>Understanding the CMYK Color Model</a:t>
            </a:r>
            <a:endParaRPr lang="en-US" sz="3708" noProof="0" dirty="0"/>
          </a:p>
        </p:txBody>
      </p:sp>
      <p:sp>
        <p:nvSpPr>
          <p:cNvPr id="3" name="Text 1"/>
          <p:cNvSpPr/>
          <p:nvPr/>
        </p:nvSpPr>
        <p:spPr>
          <a:xfrm>
            <a:off x="661492" y="3199806"/>
            <a:ext cx="10869018" cy="302419"/>
          </a:xfrm>
          <a:prstGeom prst="rect">
            <a:avLst/>
          </a:prstGeom>
          <a:noFill/>
        </p:spPr>
        <p:txBody>
          <a:bodyPr wrap="none" lIns="0" tIns="0" rIns="0" bIns="0" rtlCol="0" anchor="t"/>
          <a:lstStyle/>
          <a:p>
            <a:pPr>
              <a:lnSpc>
                <a:spcPts val="2375"/>
              </a:lnSpc>
            </a:pPr>
            <a:r>
              <a:rPr lang="en-US" sz="1458" noProof="0" dirty="0">
                <a:solidFill>
                  <a:srgbClr val="4C4C4D"/>
                </a:solidFill>
                <a:latin typeface="Heebo" pitchFamily="34" charset="0"/>
                <a:ea typeface="Heebo" pitchFamily="34" charset="-122"/>
                <a:cs typeface="Heebo" pitchFamily="34" charset="-120"/>
              </a:rPr>
              <a:t>CMYK stands for Cyan, Magenta, Yellow, and Key (Black).</a:t>
            </a:r>
            <a:endParaRPr lang="en-US" sz="1458" noProof="0" dirty="0"/>
          </a:p>
        </p:txBody>
      </p:sp>
      <p:sp>
        <p:nvSpPr>
          <p:cNvPr id="4" name="Text 2"/>
          <p:cNvSpPr/>
          <p:nvPr/>
        </p:nvSpPr>
        <p:spPr>
          <a:xfrm>
            <a:off x="661492" y="3714850"/>
            <a:ext cx="10869018" cy="302419"/>
          </a:xfrm>
          <a:prstGeom prst="rect">
            <a:avLst/>
          </a:prstGeom>
          <a:noFill/>
        </p:spPr>
        <p:txBody>
          <a:bodyPr wrap="none" lIns="0" tIns="0" rIns="0" bIns="0" rtlCol="0" anchor="t"/>
          <a:lstStyle/>
          <a:p>
            <a:pPr>
              <a:lnSpc>
                <a:spcPts val="2375"/>
              </a:lnSpc>
            </a:pPr>
            <a:r>
              <a:rPr lang="en-US" sz="1458" noProof="0" dirty="0">
                <a:solidFill>
                  <a:srgbClr val="4C4C4D"/>
                </a:solidFill>
                <a:latin typeface="Heebo" pitchFamily="34" charset="0"/>
                <a:ea typeface="Heebo" pitchFamily="34" charset="-122"/>
                <a:cs typeface="Heebo" pitchFamily="34" charset="-120"/>
              </a:rPr>
              <a:t>It is a subtractive color model mainly used in color printing.</a:t>
            </a:r>
            <a:endParaRPr lang="en-US" sz="1458" noProof="0" dirty="0"/>
          </a:p>
        </p:txBody>
      </p:sp>
      <p:sp>
        <p:nvSpPr>
          <p:cNvPr id="5" name="Text 3"/>
          <p:cNvSpPr/>
          <p:nvPr/>
        </p:nvSpPr>
        <p:spPr>
          <a:xfrm>
            <a:off x="661492" y="4229895"/>
            <a:ext cx="10869018" cy="302419"/>
          </a:xfrm>
          <a:prstGeom prst="rect">
            <a:avLst/>
          </a:prstGeom>
          <a:noFill/>
        </p:spPr>
        <p:txBody>
          <a:bodyPr wrap="none" lIns="0" tIns="0" rIns="0" bIns="0" rtlCol="0" anchor="t"/>
          <a:lstStyle/>
          <a:p>
            <a:pPr>
              <a:lnSpc>
                <a:spcPts val="2375"/>
              </a:lnSpc>
            </a:pPr>
            <a:r>
              <a:rPr lang="en-US" sz="1458" noProof="0" dirty="0">
                <a:solidFill>
                  <a:srgbClr val="4C4C4D"/>
                </a:solidFill>
                <a:latin typeface="Heebo" pitchFamily="34" charset="0"/>
                <a:ea typeface="Heebo" pitchFamily="34" charset="-122"/>
                <a:cs typeface="Heebo" pitchFamily="34" charset="-120"/>
              </a:rPr>
              <a:t>[ C  M  Y ] = [ 1  1  1 ] - [ R  G  B ].</a:t>
            </a:r>
            <a:endParaRPr lang="en-US" sz="1458" noProof="0" dirty="0"/>
          </a:p>
        </p:txBody>
      </p:sp>
      <p:sp>
        <p:nvSpPr>
          <p:cNvPr id="6" name="Rectangles 5"/>
          <p:cNvSpPr/>
          <p:nvPr/>
        </p:nvSpPr>
        <p:spPr>
          <a:xfrm>
            <a:off x="10657417" y="6439958"/>
            <a:ext cx="1474258" cy="35560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1500" noProof="0" dirty="0"/>
          </a:p>
        </p:txBody>
      </p:sp>
    </p:spTree>
    <p:extLst>
      <p:ext uri="{BB962C8B-B14F-4D97-AF65-F5344CB8AC3E}">
        <p14:creationId xmlns:p14="http://schemas.microsoft.com/office/powerpoint/2010/main" val="3430061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1290836"/>
            <a:ext cx="4725492" cy="590649"/>
          </a:xfrm>
          <a:prstGeom prst="rect">
            <a:avLst/>
          </a:prstGeom>
          <a:noFill/>
        </p:spPr>
        <p:txBody>
          <a:bodyPr wrap="none" lIns="0" tIns="0" rIns="0" bIns="0" rtlCol="0" anchor="t"/>
          <a:lstStyle/>
          <a:p>
            <a:pPr>
              <a:lnSpc>
                <a:spcPts val="4625"/>
              </a:lnSpc>
            </a:pPr>
            <a:r>
              <a:rPr lang="en-US" sz="3708" noProof="0" dirty="0">
                <a:solidFill>
                  <a:srgbClr val="152D47"/>
                </a:solidFill>
                <a:latin typeface="Crimson Pro Semi Bold" pitchFamily="34" charset="0"/>
                <a:ea typeface="Crimson Pro Semi Bold" pitchFamily="34" charset="-122"/>
                <a:cs typeface="Crimson Pro Semi Bold" pitchFamily="34" charset="-120"/>
              </a:rPr>
              <a:t>How CMYK Works</a:t>
            </a:r>
            <a:endParaRPr lang="en-US" sz="3708" noProof="0" dirty="0"/>
          </a:p>
        </p:txBody>
      </p:sp>
      <p:pic>
        <p:nvPicPr>
          <p:cNvPr id="3" name="Image 0" descr="preencoded.png"/>
          <p:cNvPicPr>
            <a:picLocks noChangeAspect="1"/>
          </p:cNvPicPr>
          <p:nvPr/>
        </p:nvPicPr>
        <p:blipFill>
          <a:blip r:embed="rId3"/>
          <a:stretch>
            <a:fillRect/>
          </a:stretch>
        </p:blipFill>
        <p:spPr>
          <a:xfrm>
            <a:off x="661492" y="2164953"/>
            <a:ext cx="945058" cy="1134070"/>
          </a:xfrm>
          <a:prstGeom prst="rect">
            <a:avLst/>
          </a:prstGeom>
        </p:spPr>
      </p:pic>
      <p:sp>
        <p:nvSpPr>
          <p:cNvPr id="4" name="Text 1"/>
          <p:cNvSpPr/>
          <p:nvPr/>
        </p:nvSpPr>
        <p:spPr>
          <a:xfrm>
            <a:off x="1890019" y="2353965"/>
            <a:ext cx="2362696" cy="295275"/>
          </a:xfrm>
          <a:prstGeom prst="rect">
            <a:avLst/>
          </a:prstGeom>
          <a:noFill/>
        </p:spPr>
        <p:txBody>
          <a:bodyPr wrap="none" lIns="0" tIns="0" rIns="0" bIns="0" rtlCol="0" anchor="t"/>
          <a:lstStyle/>
          <a:p>
            <a:pPr>
              <a:lnSpc>
                <a:spcPts val="2292"/>
              </a:lnSpc>
            </a:pPr>
            <a:r>
              <a:rPr lang="en-US" sz="1833" noProof="0" dirty="0">
                <a:solidFill>
                  <a:srgbClr val="4C4C4D"/>
                </a:solidFill>
                <a:latin typeface="Crimson Pro Semi Bold" pitchFamily="34" charset="0"/>
                <a:ea typeface="Crimson Pro Semi Bold" pitchFamily="34" charset="-122"/>
                <a:cs typeface="Crimson Pro Semi Bold" pitchFamily="34" charset="-120"/>
              </a:rPr>
              <a:t>Subtractive Mixing</a:t>
            </a:r>
            <a:endParaRPr lang="en-US" sz="1833" noProof="0" dirty="0"/>
          </a:p>
        </p:txBody>
      </p:sp>
      <p:sp>
        <p:nvSpPr>
          <p:cNvPr id="5" name="Text 2"/>
          <p:cNvSpPr/>
          <p:nvPr/>
        </p:nvSpPr>
        <p:spPr>
          <a:xfrm>
            <a:off x="1890019" y="2762647"/>
            <a:ext cx="9640491" cy="302419"/>
          </a:xfrm>
          <a:prstGeom prst="rect">
            <a:avLst/>
          </a:prstGeom>
          <a:noFill/>
        </p:spPr>
        <p:txBody>
          <a:bodyPr wrap="none" lIns="0" tIns="0" rIns="0" bIns="0" rtlCol="0" anchor="t"/>
          <a:lstStyle/>
          <a:p>
            <a:pPr>
              <a:lnSpc>
                <a:spcPts val="2375"/>
              </a:lnSpc>
            </a:pPr>
            <a:r>
              <a:rPr lang="en-US" sz="1458" noProof="0" dirty="0">
                <a:solidFill>
                  <a:srgbClr val="4C4C4D"/>
                </a:solidFill>
                <a:latin typeface="Heebo" pitchFamily="34" charset="0"/>
                <a:ea typeface="Heebo" pitchFamily="34" charset="-122"/>
                <a:cs typeface="Heebo" pitchFamily="34" charset="-120"/>
              </a:rPr>
              <a:t>Colors form by absorbing light wavelengths</a:t>
            </a:r>
            <a:endParaRPr lang="en-US" sz="1458" noProof="0" dirty="0"/>
          </a:p>
        </p:txBody>
      </p:sp>
      <p:pic>
        <p:nvPicPr>
          <p:cNvPr id="6" name="Image 1" descr="preencoded.png"/>
          <p:cNvPicPr>
            <a:picLocks noChangeAspect="1"/>
          </p:cNvPicPr>
          <p:nvPr/>
        </p:nvPicPr>
        <p:blipFill>
          <a:blip r:embed="rId4"/>
          <a:stretch>
            <a:fillRect/>
          </a:stretch>
        </p:blipFill>
        <p:spPr>
          <a:xfrm>
            <a:off x="661492" y="3299023"/>
            <a:ext cx="945058" cy="1134070"/>
          </a:xfrm>
          <a:prstGeom prst="rect">
            <a:avLst/>
          </a:prstGeom>
        </p:spPr>
      </p:pic>
      <p:sp>
        <p:nvSpPr>
          <p:cNvPr id="7" name="Text 3"/>
          <p:cNvSpPr/>
          <p:nvPr/>
        </p:nvSpPr>
        <p:spPr>
          <a:xfrm>
            <a:off x="1890019" y="3488035"/>
            <a:ext cx="2362696" cy="295275"/>
          </a:xfrm>
          <a:prstGeom prst="rect">
            <a:avLst/>
          </a:prstGeom>
          <a:noFill/>
        </p:spPr>
        <p:txBody>
          <a:bodyPr wrap="none" lIns="0" tIns="0" rIns="0" bIns="0" rtlCol="0" anchor="t"/>
          <a:lstStyle/>
          <a:p>
            <a:pPr>
              <a:lnSpc>
                <a:spcPts val="2292"/>
              </a:lnSpc>
            </a:pPr>
            <a:r>
              <a:rPr lang="en-US" sz="1833" noProof="0" dirty="0">
                <a:solidFill>
                  <a:srgbClr val="4C4C4D"/>
                </a:solidFill>
                <a:latin typeface="Crimson Pro Semi Bold" pitchFamily="34" charset="0"/>
                <a:ea typeface="Crimson Pro Semi Bold" pitchFamily="34" charset="-122"/>
                <a:cs typeface="Crimson Pro Semi Bold" pitchFamily="34" charset="-120"/>
              </a:rPr>
              <a:t>Starts with White</a:t>
            </a:r>
            <a:endParaRPr lang="en-US" sz="1833" noProof="0" dirty="0"/>
          </a:p>
        </p:txBody>
      </p:sp>
      <p:sp>
        <p:nvSpPr>
          <p:cNvPr id="8" name="Text 4"/>
          <p:cNvSpPr/>
          <p:nvPr/>
        </p:nvSpPr>
        <p:spPr>
          <a:xfrm>
            <a:off x="1890019" y="3896718"/>
            <a:ext cx="9640491" cy="302419"/>
          </a:xfrm>
          <a:prstGeom prst="rect">
            <a:avLst/>
          </a:prstGeom>
          <a:noFill/>
        </p:spPr>
        <p:txBody>
          <a:bodyPr wrap="none" lIns="0" tIns="0" rIns="0" bIns="0" rtlCol="0" anchor="t"/>
          <a:lstStyle/>
          <a:p>
            <a:pPr>
              <a:lnSpc>
                <a:spcPts val="2375"/>
              </a:lnSpc>
            </a:pPr>
            <a:r>
              <a:rPr lang="en-US" sz="1458" noProof="0" dirty="0">
                <a:solidFill>
                  <a:srgbClr val="4C4C4D"/>
                </a:solidFill>
                <a:latin typeface="Heebo" pitchFamily="34" charset="0"/>
                <a:ea typeface="Heebo" pitchFamily="34" charset="-122"/>
                <a:cs typeface="Heebo" pitchFamily="34" charset="-120"/>
              </a:rPr>
              <a:t>Subtract colors from the white paper base</a:t>
            </a:r>
            <a:endParaRPr lang="en-US" sz="1458" noProof="0" dirty="0"/>
          </a:p>
        </p:txBody>
      </p:sp>
      <p:pic>
        <p:nvPicPr>
          <p:cNvPr id="9" name="Image 2" descr="preencoded.png"/>
          <p:cNvPicPr>
            <a:picLocks noChangeAspect="1"/>
          </p:cNvPicPr>
          <p:nvPr/>
        </p:nvPicPr>
        <p:blipFill>
          <a:blip r:embed="rId5"/>
          <a:stretch>
            <a:fillRect/>
          </a:stretch>
        </p:blipFill>
        <p:spPr>
          <a:xfrm>
            <a:off x="661492" y="4433094"/>
            <a:ext cx="945058" cy="1134070"/>
          </a:xfrm>
          <a:prstGeom prst="rect">
            <a:avLst/>
          </a:prstGeom>
        </p:spPr>
      </p:pic>
      <p:sp>
        <p:nvSpPr>
          <p:cNvPr id="10" name="Text 5"/>
          <p:cNvSpPr/>
          <p:nvPr/>
        </p:nvSpPr>
        <p:spPr>
          <a:xfrm>
            <a:off x="1890019" y="4622106"/>
            <a:ext cx="2362696" cy="295275"/>
          </a:xfrm>
          <a:prstGeom prst="rect">
            <a:avLst/>
          </a:prstGeom>
          <a:noFill/>
        </p:spPr>
        <p:txBody>
          <a:bodyPr wrap="none" lIns="0" tIns="0" rIns="0" bIns="0" rtlCol="0" anchor="t"/>
          <a:lstStyle/>
          <a:p>
            <a:pPr>
              <a:lnSpc>
                <a:spcPts val="2292"/>
              </a:lnSpc>
            </a:pPr>
            <a:r>
              <a:rPr lang="en-US" sz="1833" noProof="0" dirty="0">
                <a:solidFill>
                  <a:srgbClr val="4C4C4D"/>
                </a:solidFill>
                <a:latin typeface="Crimson Pro Semi Bold" pitchFamily="34" charset="0"/>
                <a:ea typeface="Crimson Pro Semi Bold" pitchFamily="34" charset="-122"/>
                <a:cs typeface="Crimson Pro Semi Bold" pitchFamily="34" charset="-120"/>
              </a:rPr>
              <a:t>Black (K) Ink</a:t>
            </a:r>
            <a:endParaRPr lang="en-US" sz="1833" noProof="0" dirty="0"/>
          </a:p>
        </p:txBody>
      </p:sp>
      <p:sp>
        <p:nvSpPr>
          <p:cNvPr id="11" name="Text 6"/>
          <p:cNvSpPr/>
          <p:nvPr/>
        </p:nvSpPr>
        <p:spPr>
          <a:xfrm>
            <a:off x="1890019" y="5030788"/>
            <a:ext cx="9640491" cy="302419"/>
          </a:xfrm>
          <a:prstGeom prst="rect">
            <a:avLst/>
          </a:prstGeom>
          <a:noFill/>
        </p:spPr>
        <p:txBody>
          <a:bodyPr wrap="none" lIns="0" tIns="0" rIns="0" bIns="0" rtlCol="0" anchor="t"/>
          <a:lstStyle/>
          <a:p>
            <a:pPr>
              <a:lnSpc>
                <a:spcPts val="2375"/>
              </a:lnSpc>
            </a:pPr>
            <a:r>
              <a:rPr lang="en-US" sz="1458" noProof="0" dirty="0">
                <a:solidFill>
                  <a:srgbClr val="4C4C4D"/>
                </a:solidFill>
                <a:latin typeface="Heebo" pitchFamily="34" charset="0"/>
                <a:ea typeface="Heebo" pitchFamily="34" charset="-122"/>
                <a:cs typeface="Heebo" pitchFamily="34" charset="-120"/>
              </a:rPr>
              <a:t>Adds depth, contrast, and ink efficiency</a:t>
            </a:r>
            <a:endParaRPr lang="en-US" sz="1458" noProof="0" dirty="0"/>
          </a:p>
        </p:txBody>
      </p:sp>
      <p:sp>
        <p:nvSpPr>
          <p:cNvPr id="12" name="Rectangles 11"/>
          <p:cNvSpPr/>
          <p:nvPr/>
        </p:nvSpPr>
        <p:spPr>
          <a:xfrm>
            <a:off x="10657417" y="6439958"/>
            <a:ext cx="1474258" cy="35560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1500" noProof="0" dirty="0"/>
          </a:p>
        </p:txBody>
      </p:sp>
      <p:pic>
        <p:nvPicPr>
          <p:cNvPr id="13" name="Picture 12" descr="Screenshot 2025-05-20 123938"/>
          <p:cNvPicPr>
            <a:picLocks noChangeAspect="1"/>
          </p:cNvPicPr>
          <p:nvPr/>
        </p:nvPicPr>
        <p:blipFill>
          <a:blip r:embed="rId6"/>
          <a:stretch>
            <a:fillRect/>
          </a:stretch>
        </p:blipFill>
        <p:spPr>
          <a:xfrm>
            <a:off x="7170738" y="1881717"/>
            <a:ext cx="3939646" cy="3519488"/>
          </a:xfrm>
          <a:prstGeom prst="rect">
            <a:avLst/>
          </a:prstGeom>
        </p:spPr>
      </p:pic>
    </p:spTree>
    <p:extLst>
      <p:ext uri="{BB962C8B-B14F-4D97-AF65-F5344CB8AC3E}">
        <p14:creationId xmlns:p14="http://schemas.microsoft.com/office/powerpoint/2010/main" val="28475957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1630760"/>
            <a:ext cx="6216551" cy="590649"/>
          </a:xfrm>
          <a:prstGeom prst="rect">
            <a:avLst/>
          </a:prstGeom>
          <a:noFill/>
        </p:spPr>
        <p:txBody>
          <a:bodyPr wrap="none" lIns="0" tIns="0" rIns="0" bIns="0" rtlCol="0" anchor="t"/>
          <a:lstStyle/>
          <a:p>
            <a:pPr>
              <a:lnSpc>
                <a:spcPts val="4625"/>
              </a:lnSpc>
            </a:pPr>
            <a:r>
              <a:rPr lang="en-US" sz="3708" noProof="0" dirty="0">
                <a:solidFill>
                  <a:srgbClr val="152D47"/>
                </a:solidFill>
                <a:latin typeface="Crimson Pro Semi Bold" pitchFamily="34" charset="0"/>
                <a:ea typeface="Crimson Pro Semi Bold" pitchFamily="34" charset="-122"/>
                <a:cs typeface="Crimson Pro Semi Bold" pitchFamily="34" charset="-120"/>
              </a:rPr>
              <a:t>CMYK vs RGB: Basic Differences</a:t>
            </a:r>
            <a:endParaRPr lang="en-US" sz="3708" noProof="0" dirty="0"/>
          </a:p>
        </p:txBody>
      </p:sp>
      <p:sp>
        <p:nvSpPr>
          <p:cNvPr id="3" name="Shape 1"/>
          <p:cNvSpPr/>
          <p:nvPr/>
        </p:nvSpPr>
        <p:spPr>
          <a:xfrm>
            <a:off x="661492" y="2504877"/>
            <a:ext cx="10869018" cy="2722364"/>
          </a:xfrm>
          <a:prstGeom prst="roundRect">
            <a:avLst>
              <a:gd name="adj" fmla="val 1042"/>
            </a:avLst>
          </a:prstGeom>
          <a:noFill/>
          <a:ln w="7620">
            <a:solidFill>
              <a:srgbClr val="000000">
                <a:alpha val="8000"/>
              </a:srgbClr>
            </a:solidFill>
            <a:prstDash val="solid"/>
          </a:ln>
        </p:spPr>
        <p:txBody>
          <a:bodyPr/>
          <a:lstStyle/>
          <a:p>
            <a:endParaRPr lang="en-US" noProof="0" dirty="0"/>
          </a:p>
        </p:txBody>
      </p:sp>
      <p:sp>
        <p:nvSpPr>
          <p:cNvPr id="4" name="Shape 2"/>
          <p:cNvSpPr/>
          <p:nvPr/>
        </p:nvSpPr>
        <p:spPr>
          <a:xfrm>
            <a:off x="667842" y="2511227"/>
            <a:ext cx="10855226" cy="541933"/>
          </a:xfrm>
          <a:prstGeom prst="rect">
            <a:avLst/>
          </a:prstGeom>
          <a:solidFill>
            <a:srgbClr val="FFFFFF">
              <a:alpha val="4000"/>
            </a:srgbClr>
          </a:solidFill>
        </p:spPr>
        <p:txBody>
          <a:bodyPr/>
          <a:lstStyle/>
          <a:p>
            <a:endParaRPr lang="en-US" noProof="0" dirty="0"/>
          </a:p>
        </p:txBody>
      </p:sp>
      <p:sp>
        <p:nvSpPr>
          <p:cNvPr id="5" name="Text 3"/>
          <p:cNvSpPr/>
          <p:nvPr/>
        </p:nvSpPr>
        <p:spPr>
          <a:xfrm>
            <a:off x="858044" y="2630984"/>
            <a:ext cx="3236813" cy="302419"/>
          </a:xfrm>
          <a:prstGeom prst="rect">
            <a:avLst/>
          </a:prstGeom>
          <a:noFill/>
        </p:spPr>
        <p:txBody>
          <a:bodyPr wrap="none" lIns="0" tIns="0" rIns="0" bIns="0" rtlCol="0" anchor="t"/>
          <a:lstStyle/>
          <a:p>
            <a:pPr>
              <a:lnSpc>
                <a:spcPts val="2375"/>
              </a:lnSpc>
            </a:pPr>
            <a:r>
              <a:rPr lang="en-US" sz="1458" noProof="0" dirty="0">
                <a:solidFill>
                  <a:srgbClr val="4C4C4D"/>
                </a:solidFill>
                <a:latin typeface="Heebo" pitchFamily="34" charset="0"/>
                <a:ea typeface="Heebo" pitchFamily="34" charset="-122"/>
                <a:cs typeface="Heebo" pitchFamily="34" charset="-120"/>
              </a:rPr>
              <a:t>Feature</a:t>
            </a:r>
            <a:endParaRPr lang="en-US" sz="1458" noProof="0" dirty="0"/>
          </a:p>
        </p:txBody>
      </p:sp>
      <p:sp>
        <p:nvSpPr>
          <p:cNvPr id="6" name="Text 4"/>
          <p:cNvSpPr/>
          <p:nvPr/>
        </p:nvSpPr>
        <p:spPr>
          <a:xfrm>
            <a:off x="4479231" y="2630984"/>
            <a:ext cx="3233638" cy="302419"/>
          </a:xfrm>
          <a:prstGeom prst="rect">
            <a:avLst/>
          </a:prstGeom>
          <a:noFill/>
        </p:spPr>
        <p:txBody>
          <a:bodyPr wrap="none" lIns="0" tIns="0" rIns="0" bIns="0" rtlCol="0" anchor="t"/>
          <a:lstStyle/>
          <a:p>
            <a:pPr>
              <a:lnSpc>
                <a:spcPts val="2375"/>
              </a:lnSpc>
            </a:pPr>
            <a:r>
              <a:rPr lang="en-US" sz="1458" noProof="0" dirty="0">
                <a:solidFill>
                  <a:srgbClr val="4C4C4D"/>
                </a:solidFill>
                <a:latin typeface="Heebo" pitchFamily="34" charset="0"/>
                <a:ea typeface="Heebo" pitchFamily="34" charset="-122"/>
                <a:cs typeface="Heebo" pitchFamily="34" charset="-120"/>
              </a:rPr>
              <a:t>CMYK</a:t>
            </a:r>
            <a:endParaRPr lang="en-US" sz="1458" noProof="0" dirty="0"/>
          </a:p>
        </p:txBody>
      </p:sp>
      <p:sp>
        <p:nvSpPr>
          <p:cNvPr id="7" name="Text 5"/>
          <p:cNvSpPr/>
          <p:nvPr/>
        </p:nvSpPr>
        <p:spPr>
          <a:xfrm>
            <a:off x="8097243" y="2630984"/>
            <a:ext cx="3236813" cy="302419"/>
          </a:xfrm>
          <a:prstGeom prst="rect">
            <a:avLst/>
          </a:prstGeom>
          <a:noFill/>
        </p:spPr>
        <p:txBody>
          <a:bodyPr wrap="none" lIns="0" tIns="0" rIns="0" bIns="0" rtlCol="0" anchor="t"/>
          <a:lstStyle/>
          <a:p>
            <a:pPr>
              <a:lnSpc>
                <a:spcPts val="2375"/>
              </a:lnSpc>
            </a:pPr>
            <a:r>
              <a:rPr lang="en-US" sz="1458" noProof="0" dirty="0">
                <a:solidFill>
                  <a:srgbClr val="4C4C4D"/>
                </a:solidFill>
                <a:latin typeface="Heebo" pitchFamily="34" charset="0"/>
                <a:ea typeface="Heebo" pitchFamily="34" charset="-122"/>
                <a:cs typeface="Heebo" pitchFamily="34" charset="-120"/>
              </a:rPr>
              <a:t>RGB</a:t>
            </a:r>
            <a:endParaRPr lang="en-US" sz="1458" noProof="0" dirty="0"/>
          </a:p>
        </p:txBody>
      </p:sp>
      <p:sp>
        <p:nvSpPr>
          <p:cNvPr id="8" name="Shape 6"/>
          <p:cNvSpPr/>
          <p:nvPr/>
        </p:nvSpPr>
        <p:spPr>
          <a:xfrm>
            <a:off x="667842" y="3053159"/>
            <a:ext cx="10855226" cy="541933"/>
          </a:xfrm>
          <a:prstGeom prst="rect">
            <a:avLst/>
          </a:prstGeom>
          <a:solidFill>
            <a:srgbClr val="000000">
              <a:alpha val="4000"/>
            </a:srgbClr>
          </a:solidFill>
        </p:spPr>
        <p:txBody>
          <a:bodyPr/>
          <a:lstStyle/>
          <a:p>
            <a:endParaRPr lang="en-US" noProof="0" dirty="0"/>
          </a:p>
        </p:txBody>
      </p:sp>
      <p:sp>
        <p:nvSpPr>
          <p:cNvPr id="9" name="Text 7"/>
          <p:cNvSpPr/>
          <p:nvPr/>
        </p:nvSpPr>
        <p:spPr>
          <a:xfrm>
            <a:off x="858044" y="3172917"/>
            <a:ext cx="3236813" cy="302419"/>
          </a:xfrm>
          <a:prstGeom prst="rect">
            <a:avLst/>
          </a:prstGeom>
          <a:noFill/>
        </p:spPr>
        <p:txBody>
          <a:bodyPr wrap="none" lIns="0" tIns="0" rIns="0" bIns="0" rtlCol="0" anchor="t"/>
          <a:lstStyle/>
          <a:p>
            <a:pPr>
              <a:lnSpc>
                <a:spcPts val="2375"/>
              </a:lnSpc>
            </a:pPr>
            <a:r>
              <a:rPr lang="en-US" sz="1458" noProof="0" dirty="0">
                <a:solidFill>
                  <a:srgbClr val="4C4C4D"/>
                </a:solidFill>
                <a:latin typeface="Heebo" pitchFamily="34" charset="0"/>
                <a:ea typeface="Heebo" pitchFamily="34" charset="-122"/>
                <a:cs typeface="Heebo" pitchFamily="34" charset="-120"/>
              </a:rPr>
              <a:t>Model Type</a:t>
            </a:r>
            <a:endParaRPr lang="en-US" sz="1458" noProof="0" dirty="0"/>
          </a:p>
        </p:txBody>
      </p:sp>
      <p:sp>
        <p:nvSpPr>
          <p:cNvPr id="10" name="Text 8"/>
          <p:cNvSpPr/>
          <p:nvPr/>
        </p:nvSpPr>
        <p:spPr>
          <a:xfrm>
            <a:off x="4479231" y="3172917"/>
            <a:ext cx="3233638" cy="302419"/>
          </a:xfrm>
          <a:prstGeom prst="rect">
            <a:avLst/>
          </a:prstGeom>
          <a:noFill/>
        </p:spPr>
        <p:txBody>
          <a:bodyPr wrap="none" lIns="0" tIns="0" rIns="0" bIns="0" rtlCol="0" anchor="t"/>
          <a:lstStyle/>
          <a:p>
            <a:pPr>
              <a:lnSpc>
                <a:spcPts val="2375"/>
              </a:lnSpc>
            </a:pPr>
            <a:r>
              <a:rPr lang="en-US" sz="1458" noProof="0" dirty="0">
                <a:solidFill>
                  <a:srgbClr val="4C4C4D"/>
                </a:solidFill>
                <a:latin typeface="Heebo" pitchFamily="34" charset="0"/>
                <a:ea typeface="Heebo" pitchFamily="34" charset="-122"/>
                <a:cs typeface="Heebo" pitchFamily="34" charset="-120"/>
              </a:rPr>
              <a:t>Subtractive</a:t>
            </a:r>
            <a:endParaRPr lang="en-US" sz="1458" noProof="0" dirty="0"/>
          </a:p>
        </p:txBody>
      </p:sp>
      <p:sp>
        <p:nvSpPr>
          <p:cNvPr id="11" name="Text 9"/>
          <p:cNvSpPr/>
          <p:nvPr/>
        </p:nvSpPr>
        <p:spPr>
          <a:xfrm>
            <a:off x="8097243" y="3172917"/>
            <a:ext cx="3236813" cy="302419"/>
          </a:xfrm>
          <a:prstGeom prst="rect">
            <a:avLst/>
          </a:prstGeom>
          <a:noFill/>
        </p:spPr>
        <p:txBody>
          <a:bodyPr wrap="none" lIns="0" tIns="0" rIns="0" bIns="0" rtlCol="0" anchor="t"/>
          <a:lstStyle/>
          <a:p>
            <a:pPr>
              <a:lnSpc>
                <a:spcPts val="2375"/>
              </a:lnSpc>
            </a:pPr>
            <a:r>
              <a:rPr lang="en-US" sz="1458" noProof="0" dirty="0">
                <a:solidFill>
                  <a:srgbClr val="4C4C4D"/>
                </a:solidFill>
                <a:latin typeface="Heebo" pitchFamily="34" charset="0"/>
                <a:ea typeface="Heebo" pitchFamily="34" charset="-122"/>
                <a:cs typeface="Heebo" pitchFamily="34" charset="-120"/>
              </a:rPr>
              <a:t>Additive</a:t>
            </a:r>
            <a:endParaRPr lang="en-US" sz="1458" noProof="0" dirty="0"/>
          </a:p>
        </p:txBody>
      </p:sp>
      <p:sp>
        <p:nvSpPr>
          <p:cNvPr id="12" name="Shape 10"/>
          <p:cNvSpPr/>
          <p:nvPr/>
        </p:nvSpPr>
        <p:spPr>
          <a:xfrm>
            <a:off x="667842" y="3595093"/>
            <a:ext cx="10855226" cy="541933"/>
          </a:xfrm>
          <a:prstGeom prst="rect">
            <a:avLst/>
          </a:prstGeom>
          <a:solidFill>
            <a:srgbClr val="FFFFFF">
              <a:alpha val="4000"/>
            </a:srgbClr>
          </a:solidFill>
        </p:spPr>
        <p:txBody>
          <a:bodyPr/>
          <a:lstStyle/>
          <a:p>
            <a:endParaRPr lang="en-US" noProof="0" dirty="0"/>
          </a:p>
        </p:txBody>
      </p:sp>
      <p:sp>
        <p:nvSpPr>
          <p:cNvPr id="13" name="Text 11"/>
          <p:cNvSpPr/>
          <p:nvPr/>
        </p:nvSpPr>
        <p:spPr>
          <a:xfrm>
            <a:off x="858044" y="3714850"/>
            <a:ext cx="3236813" cy="302419"/>
          </a:xfrm>
          <a:prstGeom prst="rect">
            <a:avLst/>
          </a:prstGeom>
          <a:noFill/>
        </p:spPr>
        <p:txBody>
          <a:bodyPr wrap="none" lIns="0" tIns="0" rIns="0" bIns="0" rtlCol="0" anchor="t"/>
          <a:lstStyle/>
          <a:p>
            <a:pPr>
              <a:lnSpc>
                <a:spcPts val="2375"/>
              </a:lnSpc>
            </a:pPr>
            <a:r>
              <a:rPr lang="en-US" sz="1458" noProof="0" dirty="0">
                <a:solidFill>
                  <a:srgbClr val="4C4C4D"/>
                </a:solidFill>
                <a:latin typeface="Heebo" pitchFamily="34" charset="0"/>
                <a:ea typeface="Heebo" pitchFamily="34" charset="-122"/>
                <a:cs typeface="Heebo" pitchFamily="34" charset="-120"/>
              </a:rPr>
              <a:t>Used For</a:t>
            </a:r>
            <a:endParaRPr lang="en-US" sz="1458" noProof="0" dirty="0"/>
          </a:p>
        </p:txBody>
      </p:sp>
      <p:sp>
        <p:nvSpPr>
          <p:cNvPr id="14" name="Text 12"/>
          <p:cNvSpPr/>
          <p:nvPr/>
        </p:nvSpPr>
        <p:spPr>
          <a:xfrm>
            <a:off x="4479231" y="3714850"/>
            <a:ext cx="3233638" cy="302419"/>
          </a:xfrm>
          <a:prstGeom prst="rect">
            <a:avLst/>
          </a:prstGeom>
          <a:noFill/>
        </p:spPr>
        <p:txBody>
          <a:bodyPr wrap="none" lIns="0" tIns="0" rIns="0" bIns="0" rtlCol="0" anchor="t"/>
          <a:lstStyle/>
          <a:p>
            <a:pPr>
              <a:lnSpc>
                <a:spcPts val="2375"/>
              </a:lnSpc>
            </a:pPr>
            <a:r>
              <a:rPr lang="en-US" sz="1458" noProof="0" dirty="0">
                <a:solidFill>
                  <a:srgbClr val="4C4C4D"/>
                </a:solidFill>
                <a:latin typeface="Heebo" pitchFamily="34" charset="0"/>
                <a:ea typeface="Heebo" pitchFamily="34" charset="-122"/>
                <a:cs typeface="Heebo" pitchFamily="34" charset="-120"/>
              </a:rPr>
              <a:t>Printing</a:t>
            </a:r>
            <a:endParaRPr lang="en-US" sz="1458" noProof="0" dirty="0"/>
          </a:p>
        </p:txBody>
      </p:sp>
      <p:sp>
        <p:nvSpPr>
          <p:cNvPr id="15" name="Text 13"/>
          <p:cNvSpPr/>
          <p:nvPr/>
        </p:nvSpPr>
        <p:spPr>
          <a:xfrm>
            <a:off x="8097243" y="3714850"/>
            <a:ext cx="3236813" cy="302419"/>
          </a:xfrm>
          <a:prstGeom prst="rect">
            <a:avLst/>
          </a:prstGeom>
          <a:noFill/>
        </p:spPr>
        <p:txBody>
          <a:bodyPr wrap="none" lIns="0" tIns="0" rIns="0" bIns="0" rtlCol="0" anchor="t"/>
          <a:lstStyle/>
          <a:p>
            <a:pPr>
              <a:lnSpc>
                <a:spcPts val="2375"/>
              </a:lnSpc>
            </a:pPr>
            <a:r>
              <a:rPr lang="en-US" sz="1458" noProof="0" dirty="0">
                <a:solidFill>
                  <a:srgbClr val="4C4C4D"/>
                </a:solidFill>
                <a:latin typeface="Heebo" pitchFamily="34" charset="0"/>
                <a:ea typeface="Heebo" pitchFamily="34" charset="-122"/>
                <a:cs typeface="Heebo" pitchFamily="34" charset="-120"/>
              </a:rPr>
              <a:t>Digital screens</a:t>
            </a:r>
            <a:endParaRPr lang="en-US" sz="1458" noProof="0" dirty="0"/>
          </a:p>
        </p:txBody>
      </p:sp>
      <p:sp>
        <p:nvSpPr>
          <p:cNvPr id="16" name="Shape 14"/>
          <p:cNvSpPr/>
          <p:nvPr/>
        </p:nvSpPr>
        <p:spPr>
          <a:xfrm>
            <a:off x="667842" y="4137025"/>
            <a:ext cx="10855226" cy="541933"/>
          </a:xfrm>
          <a:prstGeom prst="rect">
            <a:avLst/>
          </a:prstGeom>
          <a:solidFill>
            <a:srgbClr val="000000">
              <a:alpha val="4000"/>
            </a:srgbClr>
          </a:solidFill>
        </p:spPr>
        <p:txBody>
          <a:bodyPr/>
          <a:lstStyle/>
          <a:p>
            <a:endParaRPr lang="en-US" noProof="0" dirty="0"/>
          </a:p>
        </p:txBody>
      </p:sp>
      <p:sp>
        <p:nvSpPr>
          <p:cNvPr id="17" name="Text 15"/>
          <p:cNvSpPr/>
          <p:nvPr/>
        </p:nvSpPr>
        <p:spPr>
          <a:xfrm>
            <a:off x="858044" y="4256782"/>
            <a:ext cx="3236813" cy="302419"/>
          </a:xfrm>
          <a:prstGeom prst="rect">
            <a:avLst/>
          </a:prstGeom>
          <a:noFill/>
        </p:spPr>
        <p:txBody>
          <a:bodyPr wrap="none" lIns="0" tIns="0" rIns="0" bIns="0" rtlCol="0" anchor="t"/>
          <a:lstStyle/>
          <a:p>
            <a:pPr>
              <a:lnSpc>
                <a:spcPts val="2375"/>
              </a:lnSpc>
            </a:pPr>
            <a:r>
              <a:rPr lang="en-US" sz="1458" noProof="0" dirty="0">
                <a:solidFill>
                  <a:srgbClr val="4C4C4D"/>
                </a:solidFill>
                <a:latin typeface="Heebo" pitchFamily="34" charset="0"/>
                <a:ea typeface="Heebo" pitchFamily="34" charset="-122"/>
                <a:cs typeface="Heebo" pitchFamily="34" charset="-120"/>
              </a:rPr>
              <a:t>Base Color</a:t>
            </a:r>
            <a:endParaRPr lang="en-US" sz="1458" noProof="0" dirty="0"/>
          </a:p>
        </p:txBody>
      </p:sp>
      <p:sp>
        <p:nvSpPr>
          <p:cNvPr id="18" name="Text 16"/>
          <p:cNvSpPr/>
          <p:nvPr/>
        </p:nvSpPr>
        <p:spPr>
          <a:xfrm>
            <a:off x="4479231" y="4256782"/>
            <a:ext cx="3233638" cy="302419"/>
          </a:xfrm>
          <a:prstGeom prst="rect">
            <a:avLst/>
          </a:prstGeom>
          <a:noFill/>
        </p:spPr>
        <p:txBody>
          <a:bodyPr wrap="none" lIns="0" tIns="0" rIns="0" bIns="0" rtlCol="0" anchor="t"/>
          <a:lstStyle/>
          <a:p>
            <a:pPr>
              <a:lnSpc>
                <a:spcPts val="2375"/>
              </a:lnSpc>
            </a:pPr>
            <a:r>
              <a:rPr lang="en-US" sz="1458" noProof="0" dirty="0">
                <a:solidFill>
                  <a:srgbClr val="4C4C4D"/>
                </a:solidFill>
                <a:latin typeface="Heebo" pitchFamily="34" charset="0"/>
                <a:ea typeface="Heebo" pitchFamily="34" charset="-122"/>
                <a:cs typeface="Heebo" pitchFamily="34" charset="-120"/>
              </a:rPr>
              <a:t>White (paper)</a:t>
            </a:r>
            <a:endParaRPr lang="en-US" sz="1458" noProof="0" dirty="0"/>
          </a:p>
        </p:txBody>
      </p:sp>
      <p:sp>
        <p:nvSpPr>
          <p:cNvPr id="19" name="Text 17"/>
          <p:cNvSpPr/>
          <p:nvPr/>
        </p:nvSpPr>
        <p:spPr>
          <a:xfrm>
            <a:off x="8097243" y="4256782"/>
            <a:ext cx="3236813" cy="302419"/>
          </a:xfrm>
          <a:prstGeom prst="rect">
            <a:avLst/>
          </a:prstGeom>
          <a:noFill/>
        </p:spPr>
        <p:txBody>
          <a:bodyPr wrap="none" lIns="0" tIns="0" rIns="0" bIns="0" rtlCol="0" anchor="t"/>
          <a:lstStyle/>
          <a:p>
            <a:pPr>
              <a:lnSpc>
                <a:spcPts val="2375"/>
              </a:lnSpc>
            </a:pPr>
            <a:r>
              <a:rPr lang="en-US" sz="1458" noProof="0" dirty="0">
                <a:solidFill>
                  <a:srgbClr val="4C4C4D"/>
                </a:solidFill>
                <a:latin typeface="Heebo" pitchFamily="34" charset="0"/>
                <a:ea typeface="Heebo" pitchFamily="34" charset="-122"/>
                <a:cs typeface="Heebo" pitchFamily="34" charset="-120"/>
              </a:rPr>
              <a:t>Black (screen)</a:t>
            </a:r>
            <a:endParaRPr lang="en-US" sz="1458" noProof="0" dirty="0"/>
          </a:p>
        </p:txBody>
      </p:sp>
      <p:sp>
        <p:nvSpPr>
          <p:cNvPr id="20" name="Shape 18"/>
          <p:cNvSpPr/>
          <p:nvPr/>
        </p:nvSpPr>
        <p:spPr>
          <a:xfrm>
            <a:off x="667842" y="4678958"/>
            <a:ext cx="10855226" cy="541933"/>
          </a:xfrm>
          <a:prstGeom prst="rect">
            <a:avLst/>
          </a:prstGeom>
          <a:solidFill>
            <a:srgbClr val="FFFFFF">
              <a:alpha val="4000"/>
            </a:srgbClr>
          </a:solidFill>
        </p:spPr>
        <p:txBody>
          <a:bodyPr/>
          <a:lstStyle/>
          <a:p>
            <a:endParaRPr lang="en-US" noProof="0" dirty="0"/>
          </a:p>
        </p:txBody>
      </p:sp>
      <p:sp>
        <p:nvSpPr>
          <p:cNvPr id="21" name="Text 19"/>
          <p:cNvSpPr/>
          <p:nvPr/>
        </p:nvSpPr>
        <p:spPr>
          <a:xfrm>
            <a:off x="858044" y="4798716"/>
            <a:ext cx="3236813" cy="302419"/>
          </a:xfrm>
          <a:prstGeom prst="rect">
            <a:avLst/>
          </a:prstGeom>
          <a:noFill/>
        </p:spPr>
        <p:txBody>
          <a:bodyPr wrap="none" lIns="0" tIns="0" rIns="0" bIns="0" rtlCol="0" anchor="t"/>
          <a:lstStyle/>
          <a:p>
            <a:pPr>
              <a:lnSpc>
                <a:spcPts val="2375"/>
              </a:lnSpc>
            </a:pPr>
            <a:r>
              <a:rPr lang="en-US" sz="1458" noProof="0" dirty="0">
                <a:solidFill>
                  <a:srgbClr val="4C4C4D"/>
                </a:solidFill>
                <a:latin typeface="Heebo" pitchFamily="34" charset="0"/>
                <a:ea typeface="Heebo" pitchFamily="34" charset="-122"/>
                <a:cs typeface="Heebo" pitchFamily="34" charset="-120"/>
              </a:rPr>
              <a:t>Color Components</a:t>
            </a:r>
            <a:endParaRPr lang="en-US" sz="1458" noProof="0" dirty="0"/>
          </a:p>
        </p:txBody>
      </p:sp>
      <p:sp>
        <p:nvSpPr>
          <p:cNvPr id="22" name="Text 20"/>
          <p:cNvSpPr/>
          <p:nvPr/>
        </p:nvSpPr>
        <p:spPr>
          <a:xfrm>
            <a:off x="4479231" y="4798716"/>
            <a:ext cx="3233638" cy="302419"/>
          </a:xfrm>
          <a:prstGeom prst="rect">
            <a:avLst/>
          </a:prstGeom>
          <a:noFill/>
        </p:spPr>
        <p:txBody>
          <a:bodyPr wrap="none" lIns="0" tIns="0" rIns="0" bIns="0" rtlCol="0" anchor="t"/>
          <a:lstStyle/>
          <a:p>
            <a:pPr>
              <a:lnSpc>
                <a:spcPts val="2375"/>
              </a:lnSpc>
            </a:pPr>
            <a:r>
              <a:rPr lang="en-US" sz="1458" noProof="0" dirty="0">
                <a:solidFill>
                  <a:srgbClr val="4C4C4D"/>
                </a:solidFill>
                <a:latin typeface="Heebo" pitchFamily="34" charset="0"/>
                <a:ea typeface="Heebo" pitchFamily="34" charset="-122"/>
                <a:cs typeface="Heebo" pitchFamily="34" charset="-120"/>
              </a:rPr>
              <a:t>Cyan, Magenta, Yellow, Black</a:t>
            </a:r>
            <a:endParaRPr lang="en-US" sz="1458" noProof="0" dirty="0"/>
          </a:p>
        </p:txBody>
      </p:sp>
      <p:sp>
        <p:nvSpPr>
          <p:cNvPr id="23" name="Text 21"/>
          <p:cNvSpPr/>
          <p:nvPr/>
        </p:nvSpPr>
        <p:spPr>
          <a:xfrm>
            <a:off x="8097243" y="4798716"/>
            <a:ext cx="3236813" cy="302419"/>
          </a:xfrm>
          <a:prstGeom prst="rect">
            <a:avLst/>
          </a:prstGeom>
          <a:noFill/>
        </p:spPr>
        <p:txBody>
          <a:bodyPr wrap="none" lIns="0" tIns="0" rIns="0" bIns="0" rtlCol="0" anchor="t"/>
          <a:lstStyle/>
          <a:p>
            <a:pPr>
              <a:lnSpc>
                <a:spcPts val="2375"/>
              </a:lnSpc>
            </a:pPr>
            <a:r>
              <a:rPr lang="en-US" sz="1458" noProof="0" dirty="0">
                <a:solidFill>
                  <a:srgbClr val="4C4C4D"/>
                </a:solidFill>
                <a:latin typeface="Heebo" pitchFamily="34" charset="0"/>
                <a:ea typeface="Heebo" pitchFamily="34" charset="-122"/>
                <a:cs typeface="Heebo" pitchFamily="34" charset="-120"/>
              </a:rPr>
              <a:t>Red, Green, Blue</a:t>
            </a:r>
            <a:endParaRPr lang="en-US" sz="1458" noProof="0" dirty="0"/>
          </a:p>
        </p:txBody>
      </p:sp>
      <p:sp>
        <p:nvSpPr>
          <p:cNvPr id="24" name="Rectangles 23"/>
          <p:cNvSpPr/>
          <p:nvPr/>
        </p:nvSpPr>
        <p:spPr>
          <a:xfrm>
            <a:off x="10657417" y="6439958"/>
            <a:ext cx="1474258" cy="35560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1500" noProof="0" dirty="0"/>
          </a:p>
        </p:txBody>
      </p:sp>
    </p:spTree>
    <p:extLst>
      <p:ext uri="{BB962C8B-B14F-4D97-AF65-F5344CB8AC3E}">
        <p14:creationId xmlns:p14="http://schemas.microsoft.com/office/powerpoint/2010/main" val="42164829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1808262"/>
            <a:ext cx="4725492" cy="590649"/>
          </a:xfrm>
          <a:prstGeom prst="rect">
            <a:avLst/>
          </a:prstGeom>
          <a:noFill/>
        </p:spPr>
        <p:txBody>
          <a:bodyPr wrap="none" lIns="0" tIns="0" rIns="0" bIns="0" rtlCol="0" anchor="t"/>
          <a:lstStyle/>
          <a:p>
            <a:pPr>
              <a:lnSpc>
                <a:spcPts val="4625"/>
              </a:lnSpc>
            </a:pPr>
            <a:r>
              <a:rPr lang="en-US" sz="3708" noProof="0" dirty="0">
                <a:solidFill>
                  <a:srgbClr val="152D47"/>
                </a:solidFill>
                <a:latin typeface="Crimson Pro Semi Bold" pitchFamily="34" charset="0"/>
                <a:ea typeface="Crimson Pro Semi Bold" pitchFamily="34" charset="-122"/>
                <a:cs typeface="Crimson Pro Semi Bold" pitchFamily="34" charset="-120"/>
              </a:rPr>
              <a:t>Advantages of CMYK</a:t>
            </a:r>
            <a:endParaRPr lang="en-US" sz="3708" noProof="0" dirty="0"/>
          </a:p>
        </p:txBody>
      </p:sp>
      <p:sp>
        <p:nvSpPr>
          <p:cNvPr id="3" name="Shape 1"/>
          <p:cNvSpPr/>
          <p:nvPr/>
        </p:nvSpPr>
        <p:spPr>
          <a:xfrm>
            <a:off x="661492" y="2682380"/>
            <a:ext cx="5340053" cy="1089124"/>
          </a:xfrm>
          <a:prstGeom prst="roundRect">
            <a:avLst>
              <a:gd name="adj" fmla="val 2603"/>
            </a:avLst>
          </a:prstGeom>
          <a:solidFill>
            <a:srgbClr val="F2EEEE"/>
          </a:solidFill>
        </p:spPr>
        <p:txBody>
          <a:bodyPr/>
          <a:lstStyle/>
          <a:p>
            <a:endParaRPr lang="en-US" noProof="0" dirty="0"/>
          </a:p>
        </p:txBody>
      </p:sp>
      <p:sp>
        <p:nvSpPr>
          <p:cNvPr id="4" name="Text 2"/>
          <p:cNvSpPr/>
          <p:nvPr/>
        </p:nvSpPr>
        <p:spPr>
          <a:xfrm>
            <a:off x="850504" y="2871391"/>
            <a:ext cx="2362696" cy="295275"/>
          </a:xfrm>
          <a:prstGeom prst="rect">
            <a:avLst/>
          </a:prstGeom>
          <a:noFill/>
        </p:spPr>
        <p:txBody>
          <a:bodyPr wrap="none" lIns="0" tIns="0" rIns="0" bIns="0" rtlCol="0" anchor="t"/>
          <a:lstStyle/>
          <a:p>
            <a:pPr>
              <a:lnSpc>
                <a:spcPts val="2292"/>
              </a:lnSpc>
            </a:pPr>
            <a:r>
              <a:rPr lang="en-US" sz="1833" noProof="0" dirty="0">
                <a:solidFill>
                  <a:srgbClr val="4C4C4D"/>
                </a:solidFill>
                <a:latin typeface="Crimson Pro Semi Bold" pitchFamily="34" charset="0"/>
                <a:ea typeface="Crimson Pro Semi Bold" pitchFamily="34" charset="-122"/>
                <a:cs typeface="Crimson Pro Semi Bold" pitchFamily="34" charset="-120"/>
              </a:rPr>
              <a:t>Print Accuracy</a:t>
            </a:r>
            <a:endParaRPr lang="en-US" sz="1833" noProof="0" dirty="0"/>
          </a:p>
        </p:txBody>
      </p:sp>
      <p:sp>
        <p:nvSpPr>
          <p:cNvPr id="5" name="Text 3"/>
          <p:cNvSpPr/>
          <p:nvPr/>
        </p:nvSpPr>
        <p:spPr>
          <a:xfrm>
            <a:off x="850504" y="3280073"/>
            <a:ext cx="4962029" cy="302419"/>
          </a:xfrm>
          <a:prstGeom prst="rect">
            <a:avLst/>
          </a:prstGeom>
          <a:noFill/>
        </p:spPr>
        <p:txBody>
          <a:bodyPr wrap="none" lIns="0" tIns="0" rIns="0" bIns="0" rtlCol="0" anchor="t"/>
          <a:lstStyle/>
          <a:p>
            <a:pPr>
              <a:lnSpc>
                <a:spcPts val="2375"/>
              </a:lnSpc>
            </a:pPr>
            <a:r>
              <a:rPr lang="en-US" sz="1458" noProof="0" dirty="0">
                <a:solidFill>
                  <a:srgbClr val="4C4C4D"/>
                </a:solidFill>
                <a:latin typeface="Heebo" pitchFamily="34" charset="0"/>
                <a:ea typeface="Heebo" pitchFamily="34" charset="-122"/>
                <a:cs typeface="Heebo" pitchFamily="34" charset="-120"/>
              </a:rPr>
              <a:t>Precise color reproduction on physical media</a:t>
            </a:r>
            <a:endParaRPr lang="en-US" sz="1458" noProof="0" dirty="0"/>
          </a:p>
        </p:txBody>
      </p:sp>
      <p:sp>
        <p:nvSpPr>
          <p:cNvPr id="6" name="Shape 4"/>
          <p:cNvSpPr/>
          <p:nvPr/>
        </p:nvSpPr>
        <p:spPr>
          <a:xfrm>
            <a:off x="6190556" y="2682380"/>
            <a:ext cx="5340053" cy="1089124"/>
          </a:xfrm>
          <a:prstGeom prst="roundRect">
            <a:avLst>
              <a:gd name="adj" fmla="val 2603"/>
            </a:avLst>
          </a:prstGeom>
          <a:solidFill>
            <a:srgbClr val="F2EEEE"/>
          </a:solidFill>
        </p:spPr>
        <p:txBody>
          <a:bodyPr/>
          <a:lstStyle/>
          <a:p>
            <a:endParaRPr lang="en-US" noProof="0" dirty="0"/>
          </a:p>
        </p:txBody>
      </p:sp>
      <p:sp>
        <p:nvSpPr>
          <p:cNvPr id="7" name="Text 5"/>
          <p:cNvSpPr/>
          <p:nvPr/>
        </p:nvSpPr>
        <p:spPr>
          <a:xfrm>
            <a:off x="6379568" y="2871391"/>
            <a:ext cx="2362696" cy="295275"/>
          </a:xfrm>
          <a:prstGeom prst="rect">
            <a:avLst/>
          </a:prstGeom>
          <a:noFill/>
        </p:spPr>
        <p:txBody>
          <a:bodyPr wrap="none" lIns="0" tIns="0" rIns="0" bIns="0" rtlCol="0" anchor="t"/>
          <a:lstStyle/>
          <a:p>
            <a:pPr>
              <a:lnSpc>
                <a:spcPts val="2292"/>
              </a:lnSpc>
            </a:pPr>
            <a:r>
              <a:rPr lang="en-US" sz="1833" noProof="0" dirty="0">
                <a:solidFill>
                  <a:srgbClr val="4C4C4D"/>
                </a:solidFill>
                <a:latin typeface="Crimson Pro Semi Bold" pitchFamily="34" charset="0"/>
                <a:ea typeface="Crimson Pro Semi Bold" pitchFamily="34" charset="-122"/>
                <a:cs typeface="Crimson Pro Semi Bold" pitchFamily="34" charset="-120"/>
              </a:rPr>
              <a:t>Shading &amp; Gradients</a:t>
            </a:r>
            <a:endParaRPr lang="en-US" sz="1833" noProof="0" dirty="0"/>
          </a:p>
        </p:txBody>
      </p:sp>
      <p:sp>
        <p:nvSpPr>
          <p:cNvPr id="8" name="Text 6"/>
          <p:cNvSpPr/>
          <p:nvPr/>
        </p:nvSpPr>
        <p:spPr>
          <a:xfrm>
            <a:off x="6379568" y="3280073"/>
            <a:ext cx="4962029" cy="302419"/>
          </a:xfrm>
          <a:prstGeom prst="rect">
            <a:avLst/>
          </a:prstGeom>
          <a:noFill/>
        </p:spPr>
        <p:txBody>
          <a:bodyPr wrap="none" lIns="0" tIns="0" rIns="0" bIns="0" rtlCol="0" anchor="t"/>
          <a:lstStyle/>
          <a:p>
            <a:pPr>
              <a:lnSpc>
                <a:spcPts val="2375"/>
              </a:lnSpc>
            </a:pPr>
            <a:r>
              <a:rPr lang="en-US" sz="1458" noProof="0" dirty="0">
                <a:solidFill>
                  <a:srgbClr val="4C4C4D"/>
                </a:solidFill>
                <a:latin typeface="Heebo" pitchFamily="34" charset="0"/>
                <a:ea typeface="Heebo" pitchFamily="34" charset="-122"/>
                <a:cs typeface="Heebo" pitchFamily="34" charset="-120"/>
              </a:rPr>
              <a:t>Smoother handling of tonal variations</a:t>
            </a:r>
            <a:endParaRPr lang="en-US" sz="1458" noProof="0" dirty="0"/>
          </a:p>
        </p:txBody>
      </p:sp>
      <p:sp>
        <p:nvSpPr>
          <p:cNvPr id="9" name="Shape 7"/>
          <p:cNvSpPr/>
          <p:nvPr/>
        </p:nvSpPr>
        <p:spPr>
          <a:xfrm>
            <a:off x="661492" y="3960516"/>
            <a:ext cx="5340053" cy="1089124"/>
          </a:xfrm>
          <a:prstGeom prst="roundRect">
            <a:avLst>
              <a:gd name="adj" fmla="val 2603"/>
            </a:avLst>
          </a:prstGeom>
          <a:solidFill>
            <a:srgbClr val="F2EEEE"/>
          </a:solidFill>
        </p:spPr>
        <p:txBody>
          <a:bodyPr/>
          <a:lstStyle/>
          <a:p>
            <a:endParaRPr lang="en-US" noProof="0" dirty="0"/>
          </a:p>
        </p:txBody>
      </p:sp>
      <p:sp>
        <p:nvSpPr>
          <p:cNvPr id="10" name="Text 8"/>
          <p:cNvSpPr/>
          <p:nvPr/>
        </p:nvSpPr>
        <p:spPr>
          <a:xfrm>
            <a:off x="850504" y="4149527"/>
            <a:ext cx="2362696" cy="295275"/>
          </a:xfrm>
          <a:prstGeom prst="rect">
            <a:avLst/>
          </a:prstGeom>
          <a:noFill/>
        </p:spPr>
        <p:txBody>
          <a:bodyPr wrap="none" lIns="0" tIns="0" rIns="0" bIns="0" rtlCol="0" anchor="t"/>
          <a:lstStyle/>
          <a:p>
            <a:pPr>
              <a:lnSpc>
                <a:spcPts val="2292"/>
              </a:lnSpc>
            </a:pPr>
            <a:r>
              <a:rPr lang="en-US" sz="1833" noProof="0" dirty="0">
                <a:solidFill>
                  <a:srgbClr val="4C4C4D"/>
                </a:solidFill>
                <a:latin typeface="Crimson Pro Semi Bold" pitchFamily="34" charset="0"/>
                <a:ea typeface="Crimson Pro Semi Bold" pitchFamily="34" charset="-122"/>
                <a:cs typeface="Crimson Pro Semi Bold" pitchFamily="34" charset="-120"/>
              </a:rPr>
              <a:t>Efficient Black Ink</a:t>
            </a:r>
            <a:endParaRPr lang="en-US" sz="1833" noProof="0" dirty="0"/>
          </a:p>
        </p:txBody>
      </p:sp>
      <p:sp>
        <p:nvSpPr>
          <p:cNvPr id="11" name="Text 9"/>
          <p:cNvSpPr/>
          <p:nvPr/>
        </p:nvSpPr>
        <p:spPr>
          <a:xfrm>
            <a:off x="850504" y="4558209"/>
            <a:ext cx="4962029" cy="302419"/>
          </a:xfrm>
          <a:prstGeom prst="rect">
            <a:avLst/>
          </a:prstGeom>
          <a:noFill/>
        </p:spPr>
        <p:txBody>
          <a:bodyPr wrap="none" lIns="0" tIns="0" rIns="0" bIns="0" rtlCol="0" anchor="t"/>
          <a:lstStyle/>
          <a:p>
            <a:pPr>
              <a:lnSpc>
                <a:spcPts val="2375"/>
              </a:lnSpc>
            </a:pPr>
            <a:r>
              <a:rPr lang="en-US" sz="1458" noProof="0" dirty="0">
                <a:solidFill>
                  <a:srgbClr val="4C4C4D"/>
                </a:solidFill>
                <a:latin typeface="Heebo" pitchFamily="34" charset="0"/>
                <a:ea typeface="Heebo" pitchFamily="34" charset="-122"/>
                <a:cs typeface="Heebo" pitchFamily="34" charset="-120"/>
              </a:rPr>
              <a:t>Cost-effective shadows and text clarity</a:t>
            </a:r>
            <a:endParaRPr lang="en-US" sz="1458" noProof="0" dirty="0"/>
          </a:p>
        </p:txBody>
      </p:sp>
      <p:sp>
        <p:nvSpPr>
          <p:cNvPr id="12" name="Shape 10"/>
          <p:cNvSpPr/>
          <p:nvPr/>
        </p:nvSpPr>
        <p:spPr>
          <a:xfrm>
            <a:off x="6190556" y="3960516"/>
            <a:ext cx="5340053" cy="1089124"/>
          </a:xfrm>
          <a:prstGeom prst="roundRect">
            <a:avLst>
              <a:gd name="adj" fmla="val 2603"/>
            </a:avLst>
          </a:prstGeom>
          <a:solidFill>
            <a:srgbClr val="F2EEEE"/>
          </a:solidFill>
        </p:spPr>
        <p:txBody>
          <a:bodyPr/>
          <a:lstStyle/>
          <a:p>
            <a:endParaRPr lang="en-US" noProof="0" dirty="0"/>
          </a:p>
        </p:txBody>
      </p:sp>
      <p:sp>
        <p:nvSpPr>
          <p:cNvPr id="13" name="Text 11"/>
          <p:cNvSpPr/>
          <p:nvPr/>
        </p:nvSpPr>
        <p:spPr>
          <a:xfrm>
            <a:off x="6379568" y="4149527"/>
            <a:ext cx="2362696" cy="295275"/>
          </a:xfrm>
          <a:prstGeom prst="rect">
            <a:avLst/>
          </a:prstGeom>
          <a:noFill/>
        </p:spPr>
        <p:txBody>
          <a:bodyPr wrap="none" lIns="0" tIns="0" rIns="0" bIns="0" rtlCol="0" anchor="t"/>
          <a:lstStyle/>
          <a:p>
            <a:pPr>
              <a:lnSpc>
                <a:spcPts val="2292"/>
              </a:lnSpc>
            </a:pPr>
            <a:r>
              <a:rPr lang="en-US" sz="1833" noProof="0" dirty="0">
                <a:solidFill>
                  <a:srgbClr val="4C4C4D"/>
                </a:solidFill>
                <a:latin typeface="Crimson Pro Semi Bold" pitchFamily="34" charset="0"/>
                <a:ea typeface="Crimson Pro Semi Bold" pitchFamily="34" charset="-122"/>
                <a:cs typeface="Crimson Pro Semi Bold" pitchFamily="34" charset="-120"/>
              </a:rPr>
              <a:t>Industry Standard</a:t>
            </a:r>
            <a:endParaRPr lang="en-US" sz="1833" noProof="0" dirty="0"/>
          </a:p>
        </p:txBody>
      </p:sp>
      <p:sp>
        <p:nvSpPr>
          <p:cNvPr id="14" name="Text 12"/>
          <p:cNvSpPr/>
          <p:nvPr/>
        </p:nvSpPr>
        <p:spPr>
          <a:xfrm>
            <a:off x="6379568" y="4558209"/>
            <a:ext cx="4962029" cy="302419"/>
          </a:xfrm>
          <a:prstGeom prst="rect">
            <a:avLst/>
          </a:prstGeom>
          <a:noFill/>
        </p:spPr>
        <p:txBody>
          <a:bodyPr wrap="none" lIns="0" tIns="0" rIns="0" bIns="0" rtlCol="0" anchor="t"/>
          <a:lstStyle/>
          <a:p>
            <a:pPr>
              <a:lnSpc>
                <a:spcPts val="2375"/>
              </a:lnSpc>
            </a:pPr>
            <a:r>
              <a:rPr lang="en-US" sz="1458" noProof="0" dirty="0">
                <a:solidFill>
                  <a:srgbClr val="4C4C4D"/>
                </a:solidFill>
                <a:latin typeface="Heebo" pitchFamily="34" charset="0"/>
                <a:ea typeface="Heebo" pitchFamily="34" charset="-122"/>
                <a:cs typeface="Heebo" pitchFamily="34" charset="-120"/>
              </a:rPr>
              <a:t>Extensive support in professional printers</a:t>
            </a:r>
            <a:endParaRPr lang="en-US" sz="1458" noProof="0" dirty="0"/>
          </a:p>
        </p:txBody>
      </p:sp>
      <p:sp>
        <p:nvSpPr>
          <p:cNvPr id="15" name="Rectangles 14"/>
          <p:cNvSpPr/>
          <p:nvPr/>
        </p:nvSpPr>
        <p:spPr>
          <a:xfrm>
            <a:off x="10657417" y="6439958"/>
            <a:ext cx="1474258" cy="35560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1500" noProof="0" dirty="0"/>
          </a:p>
        </p:txBody>
      </p:sp>
    </p:spTree>
    <p:extLst>
      <p:ext uri="{BB962C8B-B14F-4D97-AF65-F5344CB8AC3E}">
        <p14:creationId xmlns:p14="http://schemas.microsoft.com/office/powerpoint/2010/main" val="38277527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2406155"/>
            <a:ext cx="4725492" cy="590649"/>
          </a:xfrm>
          <a:prstGeom prst="rect">
            <a:avLst/>
          </a:prstGeom>
          <a:noFill/>
        </p:spPr>
        <p:txBody>
          <a:bodyPr wrap="none" lIns="0" tIns="0" rIns="0" bIns="0" rtlCol="0" anchor="t"/>
          <a:lstStyle/>
          <a:p>
            <a:pPr>
              <a:lnSpc>
                <a:spcPts val="4625"/>
              </a:lnSpc>
            </a:pPr>
            <a:r>
              <a:rPr lang="en-US" sz="3708" noProof="0" dirty="0">
                <a:solidFill>
                  <a:srgbClr val="152D47"/>
                </a:solidFill>
                <a:latin typeface="Crimson Pro Semi Bold" pitchFamily="34" charset="0"/>
                <a:ea typeface="Crimson Pro Semi Bold" pitchFamily="34" charset="-122"/>
                <a:cs typeface="Crimson Pro Semi Bold" pitchFamily="34" charset="-120"/>
              </a:rPr>
              <a:t>Disadvantages of CMYK</a:t>
            </a:r>
            <a:endParaRPr lang="en-US" sz="3708" noProof="0" dirty="0"/>
          </a:p>
        </p:txBody>
      </p:sp>
      <p:sp>
        <p:nvSpPr>
          <p:cNvPr id="3" name="Text 1"/>
          <p:cNvSpPr/>
          <p:nvPr/>
        </p:nvSpPr>
        <p:spPr>
          <a:xfrm>
            <a:off x="661492" y="3346351"/>
            <a:ext cx="5203924" cy="302419"/>
          </a:xfrm>
          <a:prstGeom prst="rect">
            <a:avLst/>
          </a:prstGeom>
          <a:noFill/>
        </p:spPr>
        <p:txBody>
          <a:bodyPr wrap="none" lIns="0" tIns="0" rIns="0" bIns="0" rtlCol="0" anchor="t"/>
          <a:lstStyle/>
          <a:p>
            <a:pPr marL="285739" indent="-285739">
              <a:lnSpc>
                <a:spcPts val="2375"/>
              </a:lnSpc>
              <a:buSzPct val="100000"/>
              <a:buChar char="•"/>
            </a:pPr>
            <a:r>
              <a:rPr lang="en-US" sz="1458" noProof="0" dirty="0">
                <a:solidFill>
                  <a:srgbClr val="4C4C4D"/>
                </a:solidFill>
                <a:latin typeface="Heebo" pitchFamily="34" charset="0"/>
                <a:ea typeface="Heebo" pitchFamily="34" charset="-122"/>
                <a:cs typeface="Heebo" pitchFamily="34" charset="-120"/>
              </a:rPr>
              <a:t>Smaller color gamut than RGB</a:t>
            </a:r>
            <a:endParaRPr lang="en-US" sz="1458" noProof="0" dirty="0"/>
          </a:p>
        </p:txBody>
      </p:sp>
      <p:sp>
        <p:nvSpPr>
          <p:cNvPr id="4" name="Text 2"/>
          <p:cNvSpPr/>
          <p:nvPr/>
        </p:nvSpPr>
        <p:spPr>
          <a:xfrm>
            <a:off x="661492" y="3714850"/>
            <a:ext cx="5203924" cy="302419"/>
          </a:xfrm>
          <a:prstGeom prst="rect">
            <a:avLst/>
          </a:prstGeom>
          <a:noFill/>
        </p:spPr>
        <p:txBody>
          <a:bodyPr wrap="none" lIns="0" tIns="0" rIns="0" bIns="0" rtlCol="0" anchor="t"/>
          <a:lstStyle/>
          <a:p>
            <a:pPr marL="285739" indent="-285739">
              <a:lnSpc>
                <a:spcPts val="2375"/>
              </a:lnSpc>
              <a:buSzPct val="100000"/>
              <a:buChar char="•"/>
            </a:pPr>
            <a:r>
              <a:rPr lang="en-US" sz="1458" noProof="0" dirty="0">
                <a:solidFill>
                  <a:srgbClr val="4C4C4D"/>
                </a:solidFill>
                <a:latin typeface="Heebo" pitchFamily="34" charset="0"/>
                <a:ea typeface="Heebo" pitchFamily="34" charset="-122"/>
                <a:cs typeface="Heebo" pitchFamily="34" charset="-120"/>
              </a:rPr>
              <a:t>Not suited for bright digital colors</a:t>
            </a:r>
            <a:endParaRPr lang="en-US" sz="1458" noProof="0" dirty="0"/>
          </a:p>
        </p:txBody>
      </p:sp>
      <p:sp>
        <p:nvSpPr>
          <p:cNvPr id="5" name="Text 3"/>
          <p:cNvSpPr/>
          <p:nvPr/>
        </p:nvSpPr>
        <p:spPr>
          <a:xfrm>
            <a:off x="661492" y="4083348"/>
            <a:ext cx="5203924" cy="302419"/>
          </a:xfrm>
          <a:prstGeom prst="rect">
            <a:avLst/>
          </a:prstGeom>
          <a:noFill/>
        </p:spPr>
        <p:txBody>
          <a:bodyPr wrap="none" lIns="0" tIns="0" rIns="0" bIns="0" rtlCol="0" anchor="t"/>
          <a:lstStyle/>
          <a:p>
            <a:pPr marL="285739" indent="-285739">
              <a:lnSpc>
                <a:spcPts val="2375"/>
              </a:lnSpc>
              <a:buSzPct val="100000"/>
              <a:buChar char="•"/>
            </a:pPr>
            <a:r>
              <a:rPr lang="en-US" sz="1458" noProof="0" dirty="0">
                <a:solidFill>
                  <a:srgbClr val="4C4C4D"/>
                </a:solidFill>
                <a:latin typeface="Heebo" pitchFamily="34" charset="0"/>
                <a:ea typeface="Heebo" pitchFamily="34" charset="-122"/>
                <a:cs typeface="Heebo" pitchFamily="34" charset="-120"/>
              </a:rPr>
              <a:t>Conversion can cause color shifts</a:t>
            </a:r>
            <a:endParaRPr lang="en-US" sz="1458" noProof="0" dirty="0"/>
          </a:p>
        </p:txBody>
      </p:sp>
      <p:sp>
        <p:nvSpPr>
          <p:cNvPr id="6" name="Text 4"/>
          <p:cNvSpPr/>
          <p:nvPr/>
        </p:nvSpPr>
        <p:spPr>
          <a:xfrm>
            <a:off x="6332935" y="3450332"/>
            <a:ext cx="5203924" cy="604838"/>
          </a:xfrm>
          <a:prstGeom prst="rect">
            <a:avLst/>
          </a:prstGeom>
          <a:noFill/>
        </p:spPr>
        <p:txBody>
          <a:bodyPr wrap="square" lIns="0" tIns="0" rIns="0" bIns="0" rtlCol="0" anchor="t"/>
          <a:lstStyle/>
          <a:p>
            <a:pPr>
              <a:lnSpc>
                <a:spcPts val="2375"/>
              </a:lnSpc>
            </a:pPr>
            <a:r>
              <a:rPr lang="en-US" sz="1458" noProof="0" dirty="0">
                <a:solidFill>
                  <a:srgbClr val="4C4C4D"/>
                </a:solidFill>
                <a:latin typeface="Heebo" pitchFamily="34" charset="0"/>
                <a:ea typeface="Heebo" pitchFamily="34" charset="-122"/>
                <a:cs typeface="Heebo" pitchFamily="34" charset="-120"/>
              </a:rPr>
              <a:t>CMYK's limited range restricts vibrant reproduction especially for screens and digital media.</a:t>
            </a:r>
            <a:endParaRPr lang="en-US" sz="1458" noProof="0" dirty="0"/>
          </a:p>
        </p:txBody>
      </p:sp>
      <p:sp>
        <p:nvSpPr>
          <p:cNvPr id="7" name="Rectangles 6"/>
          <p:cNvSpPr/>
          <p:nvPr/>
        </p:nvSpPr>
        <p:spPr>
          <a:xfrm>
            <a:off x="10657417" y="6439958"/>
            <a:ext cx="1474258" cy="35560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1500" noProof="0" dirty="0"/>
          </a:p>
        </p:txBody>
      </p:sp>
    </p:spTree>
    <p:extLst>
      <p:ext uri="{BB962C8B-B14F-4D97-AF65-F5344CB8AC3E}">
        <p14:creationId xmlns:p14="http://schemas.microsoft.com/office/powerpoint/2010/main" val="18833555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DBF915-9D79-D2BB-DB9D-69B3C6D9D526}"/>
              </a:ext>
            </a:extLst>
          </p:cNvPr>
          <p:cNvSpPr/>
          <p:nvPr/>
        </p:nvSpPr>
        <p:spPr>
          <a:xfrm>
            <a:off x="1599411" y="1522088"/>
            <a:ext cx="8993171" cy="2025663"/>
          </a:xfrm>
          <a:prstGeom prst="rect">
            <a:avLst/>
          </a:prstGeom>
          <a:no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noProof="0" dirty="0">
                <a:solidFill>
                  <a:schemeClr val="tx1"/>
                </a:solidFill>
                <a:latin typeface="Garamond" panose="02020404030301010803" pitchFamily="18" charset="0"/>
                <a:ea typeface="Roboto" panose="02000000000000000000" pitchFamily="2" charset="0"/>
                <a:cs typeface="Times New Roman" panose="02020603050405020304" pitchFamily="18" charset="0"/>
              </a:rPr>
              <a:t>Color Cubes</a:t>
            </a:r>
          </a:p>
        </p:txBody>
      </p:sp>
      <p:sp>
        <p:nvSpPr>
          <p:cNvPr id="2" name="TextBox 1">
            <a:extLst>
              <a:ext uri="{FF2B5EF4-FFF2-40B4-BE49-F238E27FC236}">
                <a16:creationId xmlns:a16="http://schemas.microsoft.com/office/drawing/2014/main" id="{4B401565-4AE7-1B9A-8FAB-605EFD80AB4F}"/>
              </a:ext>
            </a:extLst>
          </p:cNvPr>
          <p:cNvSpPr txBox="1"/>
          <p:nvPr/>
        </p:nvSpPr>
        <p:spPr>
          <a:xfrm>
            <a:off x="2516298" y="3881120"/>
            <a:ext cx="7308411" cy="400110"/>
          </a:xfrm>
          <a:prstGeom prst="rect">
            <a:avLst/>
          </a:prstGeom>
          <a:noFill/>
        </p:spPr>
        <p:txBody>
          <a:bodyPr wrap="none" rtlCol="0">
            <a:spAutoFit/>
          </a:bodyPr>
          <a:lstStyle/>
          <a:p>
            <a:r>
              <a:rPr lang="en-US" sz="2000" noProof="0" dirty="0">
                <a:solidFill>
                  <a:schemeClr val="bg2">
                    <a:lumMod val="50000"/>
                  </a:schemeClr>
                </a:solidFill>
                <a:latin typeface="Garamond" panose="02020404030301010803" pitchFamily="18" charset="0"/>
                <a:ea typeface="Roboto" panose="02000000000000000000" pitchFamily="2" charset="0"/>
                <a:cs typeface="Times New Roman" panose="02020603050405020304" pitchFamily="18" charset="0"/>
              </a:rPr>
              <a:t>Understanding RGB and Color Representation in Computer Graphics</a:t>
            </a:r>
          </a:p>
        </p:txBody>
      </p:sp>
    </p:spTree>
    <p:extLst>
      <p:ext uri="{BB962C8B-B14F-4D97-AF65-F5344CB8AC3E}">
        <p14:creationId xmlns:p14="http://schemas.microsoft.com/office/powerpoint/2010/main" val="35015358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4D9B2F-6354-27A4-EFA4-825D04B733E1}"/>
              </a:ext>
            </a:extLst>
          </p:cNvPr>
          <p:cNvSpPr>
            <a:spLocks noGrp="1"/>
          </p:cNvSpPr>
          <p:nvPr>
            <p:ph idx="1"/>
          </p:nvPr>
        </p:nvSpPr>
        <p:spPr>
          <a:xfrm>
            <a:off x="838200" y="1702719"/>
            <a:ext cx="5257800" cy="4790155"/>
          </a:xfrm>
        </p:spPr>
        <p:txBody>
          <a:bodyPr>
            <a:normAutofit/>
          </a:bodyPr>
          <a:lstStyle/>
          <a:p>
            <a:pPr marL="0" indent="0">
              <a:buNone/>
            </a:pPr>
            <a:r>
              <a:rPr lang="en-US" sz="2000" b="1" noProof="0" dirty="0">
                <a:latin typeface="Garamond" panose="02020404030301010803" pitchFamily="18" charset="0"/>
              </a:rPr>
              <a:t>A Color Cube</a:t>
            </a:r>
            <a:r>
              <a:rPr lang="en-US" sz="2000" noProof="0" dirty="0">
                <a:latin typeface="Garamond" panose="02020404030301010803" pitchFamily="18" charset="0"/>
              </a:rPr>
              <a:t> is three-dimensional representation where each axis corresponds to one of the primary colors in RGB or CMY model.</a:t>
            </a:r>
          </a:p>
          <a:p>
            <a:pPr marL="0" indent="0">
              <a:buNone/>
            </a:pPr>
            <a:endParaRPr lang="en-US" sz="2000" noProof="0" dirty="0">
              <a:latin typeface="Garamond" panose="02020404030301010803" pitchFamily="18" charset="0"/>
            </a:endParaRPr>
          </a:p>
          <a:p>
            <a:pPr marL="0" indent="0">
              <a:buNone/>
            </a:pPr>
            <a:r>
              <a:rPr lang="en-US" sz="2000" b="1" noProof="0" dirty="0">
                <a:latin typeface="Garamond" panose="02020404030301010803" pitchFamily="18" charset="0"/>
              </a:rPr>
              <a:t>For RGB,</a:t>
            </a:r>
          </a:p>
          <a:p>
            <a:pPr marL="0" indent="0">
              <a:buNone/>
            </a:pPr>
            <a:endParaRPr lang="en-US" sz="2000" b="1" noProof="0" dirty="0">
              <a:latin typeface="Garamond" panose="02020404030301010803" pitchFamily="18" charset="0"/>
            </a:endParaRPr>
          </a:p>
          <a:p>
            <a:pPr marL="0" indent="0">
              <a:buNone/>
            </a:pPr>
            <a:endParaRPr lang="en-US" sz="2000" b="1" noProof="0" dirty="0">
              <a:latin typeface="Garamond" panose="02020404030301010803" pitchFamily="18" charset="0"/>
            </a:endParaRPr>
          </a:p>
          <a:p>
            <a:pPr marL="0" indent="0">
              <a:buNone/>
            </a:pPr>
            <a:endParaRPr lang="en-US" sz="2000" b="1" noProof="0" dirty="0">
              <a:latin typeface="Garamond" panose="02020404030301010803" pitchFamily="18" charset="0"/>
            </a:endParaRPr>
          </a:p>
          <a:p>
            <a:pPr marL="0" indent="0">
              <a:buNone/>
            </a:pPr>
            <a:r>
              <a:rPr lang="en-US" sz="2000" b="1" noProof="0" dirty="0">
                <a:latin typeface="Garamond" panose="02020404030301010803" pitchFamily="18" charset="0"/>
              </a:rPr>
              <a:t>For CMY,</a:t>
            </a:r>
          </a:p>
          <a:p>
            <a:pPr marL="0" indent="0">
              <a:buNone/>
            </a:pPr>
            <a:endParaRPr lang="en-US" sz="2000" b="1" noProof="0" dirty="0">
              <a:latin typeface="Garamond" panose="02020404030301010803" pitchFamily="18" charset="0"/>
            </a:endParaRPr>
          </a:p>
          <a:p>
            <a:pPr marL="0" indent="0">
              <a:buNone/>
            </a:pPr>
            <a:endParaRPr lang="en-US" sz="2000" b="1" noProof="0" dirty="0">
              <a:latin typeface="Garamond" panose="02020404030301010803" pitchFamily="18" charset="0"/>
            </a:endParaRPr>
          </a:p>
        </p:txBody>
      </p:sp>
      <p:sp>
        <p:nvSpPr>
          <p:cNvPr id="5" name="TextBox 4">
            <a:extLst>
              <a:ext uri="{FF2B5EF4-FFF2-40B4-BE49-F238E27FC236}">
                <a16:creationId xmlns:a16="http://schemas.microsoft.com/office/drawing/2014/main" id="{DF32E32F-4A6D-5A30-3BF2-2D6D4B0A1769}"/>
              </a:ext>
            </a:extLst>
          </p:cNvPr>
          <p:cNvSpPr txBox="1"/>
          <p:nvPr/>
        </p:nvSpPr>
        <p:spPr>
          <a:xfrm>
            <a:off x="1801311" y="3429000"/>
            <a:ext cx="2599430" cy="923330"/>
          </a:xfrm>
          <a:prstGeom prst="rect">
            <a:avLst/>
          </a:prstGeom>
          <a:noFill/>
        </p:spPr>
        <p:txBody>
          <a:bodyPr wrap="square" rtlCol="0">
            <a:spAutoFit/>
          </a:bodyPr>
          <a:lstStyle/>
          <a:p>
            <a:r>
              <a:rPr lang="en-US" b="1" noProof="0" dirty="0">
                <a:latin typeface="Garamond" panose="02020404030301010803" pitchFamily="18" charset="0"/>
              </a:rPr>
              <a:t>X – Axis: Red (0 – 255)</a:t>
            </a:r>
          </a:p>
          <a:p>
            <a:r>
              <a:rPr lang="en-US" b="1" noProof="0" dirty="0">
                <a:latin typeface="Garamond" panose="02020404030301010803" pitchFamily="18" charset="0"/>
              </a:rPr>
              <a:t>Y – Axis: Green (0 – 255)</a:t>
            </a:r>
          </a:p>
          <a:p>
            <a:r>
              <a:rPr lang="en-US" b="1" noProof="0" dirty="0">
                <a:latin typeface="Garamond" panose="02020404030301010803" pitchFamily="18" charset="0"/>
              </a:rPr>
              <a:t>Z – Axis: Blue (0 – 255)</a:t>
            </a:r>
          </a:p>
        </p:txBody>
      </p:sp>
      <p:pic>
        <p:nvPicPr>
          <p:cNvPr id="11" name="Graphic 10">
            <a:extLst>
              <a:ext uri="{FF2B5EF4-FFF2-40B4-BE49-F238E27FC236}">
                <a16:creationId xmlns:a16="http://schemas.microsoft.com/office/drawing/2014/main" id="{04189C91-51A8-EDB4-31B2-70F388D9CB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65601" y="2220347"/>
            <a:ext cx="4888199" cy="3570189"/>
          </a:xfrm>
          <a:prstGeom prst="rect">
            <a:avLst/>
          </a:prstGeom>
        </p:spPr>
      </p:pic>
      <p:sp>
        <p:nvSpPr>
          <p:cNvPr id="13" name="TextBox 12">
            <a:extLst>
              <a:ext uri="{FF2B5EF4-FFF2-40B4-BE49-F238E27FC236}">
                <a16:creationId xmlns:a16="http://schemas.microsoft.com/office/drawing/2014/main" id="{4A423368-FDEA-0A99-7A94-DE2B947E972F}"/>
              </a:ext>
            </a:extLst>
          </p:cNvPr>
          <p:cNvSpPr txBox="1"/>
          <p:nvPr/>
        </p:nvSpPr>
        <p:spPr>
          <a:xfrm>
            <a:off x="1801311" y="5042217"/>
            <a:ext cx="3015786" cy="923330"/>
          </a:xfrm>
          <a:prstGeom prst="rect">
            <a:avLst/>
          </a:prstGeom>
          <a:noFill/>
        </p:spPr>
        <p:txBody>
          <a:bodyPr wrap="square" rtlCol="0">
            <a:spAutoFit/>
          </a:bodyPr>
          <a:lstStyle/>
          <a:p>
            <a:r>
              <a:rPr lang="en-US" b="1" noProof="0" dirty="0">
                <a:latin typeface="Garamond" panose="02020404030301010803" pitchFamily="18" charset="0"/>
              </a:rPr>
              <a:t>X – Axis: Cyan (0 – 255)</a:t>
            </a:r>
          </a:p>
          <a:p>
            <a:r>
              <a:rPr lang="en-US" b="1" noProof="0" dirty="0">
                <a:latin typeface="Garamond" panose="02020404030301010803" pitchFamily="18" charset="0"/>
              </a:rPr>
              <a:t>Y – Axis: Magenta (0 – 255)</a:t>
            </a:r>
          </a:p>
          <a:p>
            <a:r>
              <a:rPr lang="en-US" b="1" noProof="0" dirty="0">
                <a:latin typeface="Garamond" panose="02020404030301010803" pitchFamily="18" charset="0"/>
              </a:rPr>
              <a:t>Z – Axis: Yellow (0 – 255)</a:t>
            </a:r>
          </a:p>
        </p:txBody>
      </p:sp>
      <p:sp>
        <p:nvSpPr>
          <p:cNvPr id="7" name="Title 1">
            <a:extLst>
              <a:ext uri="{FF2B5EF4-FFF2-40B4-BE49-F238E27FC236}">
                <a16:creationId xmlns:a16="http://schemas.microsoft.com/office/drawing/2014/main" id="{3A6D580E-3CE6-5571-9FE1-E4B2EC850B78}"/>
              </a:ext>
            </a:extLst>
          </p:cNvPr>
          <p:cNvSpPr>
            <a:spLocks noGrp="1"/>
          </p:cNvSpPr>
          <p:nvPr>
            <p:ph type="title"/>
          </p:nvPr>
        </p:nvSpPr>
        <p:spPr>
          <a:xfrm>
            <a:off x="838200" y="365125"/>
            <a:ext cx="10515600" cy="975995"/>
          </a:xfrm>
          <a:ln w="15875">
            <a:solidFill>
              <a:schemeClr val="tx1"/>
            </a:solidFill>
          </a:ln>
        </p:spPr>
        <p:txBody>
          <a:bodyPr/>
          <a:lstStyle/>
          <a:p>
            <a:pPr algn="ctr"/>
            <a:r>
              <a:rPr lang="en-US" noProof="0" dirty="0">
                <a:latin typeface="Garamond" panose="02020404030301010803" pitchFamily="18" charset="0"/>
              </a:rPr>
              <a:t>What is Color Cube</a:t>
            </a:r>
          </a:p>
        </p:txBody>
      </p:sp>
    </p:spTree>
    <p:extLst>
      <p:ext uri="{BB962C8B-B14F-4D97-AF65-F5344CB8AC3E}">
        <p14:creationId xmlns:p14="http://schemas.microsoft.com/office/powerpoint/2010/main" val="13026640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F7E596A7-5FC5-E072-C92A-BBB0CB02C6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73043" y="3423920"/>
            <a:ext cx="3816759" cy="3063874"/>
          </a:xfrm>
          <a:prstGeom prst="rect">
            <a:avLst/>
          </a:prstGeom>
        </p:spPr>
      </p:pic>
      <p:pic>
        <p:nvPicPr>
          <p:cNvPr id="5" name="Graphic 4">
            <a:extLst>
              <a:ext uri="{FF2B5EF4-FFF2-40B4-BE49-F238E27FC236}">
                <a16:creationId xmlns:a16="http://schemas.microsoft.com/office/drawing/2014/main" id="{F76AB732-C11D-C41D-3055-BDDDB78A60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2378" y="3423920"/>
            <a:ext cx="4194968" cy="3063874"/>
          </a:xfrm>
          <a:prstGeom prst="rect">
            <a:avLst/>
          </a:prstGeom>
        </p:spPr>
      </p:pic>
      <p:sp>
        <p:nvSpPr>
          <p:cNvPr id="8" name="TextBox 7">
            <a:extLst>
              <a:ext uri="{FF2B5EF4-FFF2-40B4-BE49-F238E27FC236}">
                <a16:creationId xmlns:a16="http://schemas.microsoft.com/office/drawing/2014/main" id="{9518B87B-A32A-BEF7-A198-ACCDCB7E26A8}"/>
              </a:ext>
            </a:extLst>
          </p:cNvPr>
          <p:cNvSpPr txBox="1"/>
          <p:nvPr/>
        </p:nvSpPr>
        <p:spPr>
          <a:xfrm>
            <a:off x="838200" y="1682285"/>
            <a:ext cx="10515600" cy="646331"/>
          </a:xfrm>
          <a:prstGeom prst="rect">
            <a:avLst/>
          </a:prstGeom>
          <a:noFill/>
        </p:spPr>
        <p:txBody>
          <a:bodyPr wrap="square" rtlCol="0">
            <a:spAutoFit/>
          </a:bodyPr>
          <a:lstStyle/>
          <a:p>
            <a:r>
              <a:rPr lang="en-US" noProof="0" dirty="0">
                <a:latin typeface="Garamond" panose="02020404030301010803" pitchFamily="18" charset="0"/>
                <a:ea typeface="EB Garamond" pitchFamily="2" charset="0"/>
                <a:cs typeface="EB Garamond" pitchFamily="2" charset="0"/>
              </a:rPr>
              <a:t>The </a:t>
            </a:r>
            <a:r>
              <a:rPr lang="en-US" b="1" noProof="0" dirty="0">
                <a:latin typeface="Garamond" panose="02020404030301010803" pitchFamily="18" charset="0"/>
                <a:ea typeface="EB Garamond" pitchFamily="2" charset="0"/>
                <a:cs typeface="EB Garamond" pitchFamily="2" charset="0"/>
              </a:rPr>
              <a:t>RGB Cube </a:t>
            </a:r>
            <a:r>
              <a:rPr lang="en-US" noProof="0" dirty="0">
                <a:latin typeface="Garamond" panose="02020404030301010803" pitchFamily="18" charset="0"/>
                <a:ea typeface="EB Garamond" pitchFamily="2" charset="0"/>
                <a:cs typeface="EB Garamond" pitchFamily="2" charset="0"/>
              </a:rPr>
              <a:t>uses </a:t>
            </a:r>
            <a:r>
              <a:rPr lang="en-US" b="1" noProof="0" dirty="0">
                <a:latin typeface="Garamond" panose="02020404030301010803" pitchFamily="18" charset="0"/>
                <a:ea typeface="EB Garamond" pitchFamily="2" charset="0"/>
                <a:cs typeface="EB Garamond" pitchFamily="2" charset="0"/>
              </a:rPr>
              <a:t>Black </a:t>
            </a:r>
            <a:r>
              <a:rPr lang="en-US" noProof="0" dirty="0">
                <a:latin typeface="Garamond" panose="02020404030301010803" pitchFamily="18" charset="0"/>
                <a:ea typeface="EB Garamond" pitchFamily="2" charset="0"/>
                <a:cs typeface="EB Garamond" pitchFamily="2" charset="0"/>
              </a:rPr>
              <a:t>as the origin and </a:t>
            </a:r>
            <a:r>
              <a:rPr lang="en-US" b="1" noProof="0" dirty="0">
                <a:latin typeface="Garamond" panose="02020404030301010803" pitchFamily="18" charset="0"/>
                <a:ea typeface="EB Garamond" pitchFamily="2" charset="0"/>
                <a:cs typeface="EB Garamond" pitchFamily="2" charset="0"/>
              </a:rPr>
              <a:t>CMY </a:t>
            </a:r>
            <a:r>
              <a:rPr lang="en-US" noProof="0" dirty="0">
                <a:latin typeface="Garamond" panose="02020404030301010803" pitchFamily="18" charset="0"/>
                <a:ea typeface="EB Garamond" pitchFamily="2" charset="0"/>
                <a:cs typeface="EB Garamond" pitchFamily="2" charset="0"/>
              </a:rPr>
              <a:t>uses </a:t>
            </a:r>
            <a:r>
              <a:rPr lang="en-US" b="1" noProof="0" dirty="0">
                <a:latin typeface="Garamond" panose="02020404030301010803" pitchFamily="18" charset="0"/>
                <a:ea typeface="EB Garamond" pitchFamily="2" charset="0"/>
                <a:cs typeface="EB Garamond" pitchFamily="2" charset="0"/>
              </a:rPr>
              <a:t>White</a:t>
            </a:r>
            <a:r>
              <a:rPr lang="en-US" noProof="0" dirty="0">
                <a:latin typeface="Garamond" panose="02020404030301010803" pitchFamily="18" charset="0"/>
                <a:ea typeface="EB Garamond" pitchFamily="2" charset="0"/>
                <a:cs typeface="EB Garamond" pitchFamily="2" charset="0"/>
              </a:rPr>
              <a:t> as the origin. Cube opposite for </a:t>
            </a:r>
            <a:r>
              <a:rPr lang="en-US" b="1" noProof="0" dirty="0">
                <a:latin typeface="Garamond" panose="02020404030301010803" pitchFamily="18" charset="0"/>
                <a:ea typeface="EB Garamond" pitchFamily="2" charset="0"/>
                <a:cs typeface="EB Garamond" pitchFamily="2" charset="0"/>
              </a:rPr>
              <a:t>RGB </a:t>
            </a:r>
            <a:r>
              <a:rPr lang="en-US" noProof="0" dirty="0">
                <a:latin typeface="Garamond" panose="02020404030301010803" pitchFamily="18" charset="0"/>
                <a:ea typeface="EB Garamond" pitchFamily="2" charset="0"/>
                <a:cs typeface="EB Garamond" pitchFamily="2" charset="0"/>
              </a:rPr>
              <a:t>is </a:t>
            </a:r>
            <a:r>
              <a:rPr lang="en-US" b="1" noProof="0" dirty="0">
                <a:latin typeface="Garamond" panose="02020404030301010803" pitchFamily="18" charset="0"/>
                <a:ea typeface="EB Garamond" pitchFamily="2" charset="0"/>
                <a:cs typeface="EB Garamond" pitchFamily="2" charset="0"/>
              </a:rPr>
              <a:t>White </a:t>
            </a:r>
            <a:r>
              <a:rPr lang="en-US" noProof="0" dirty="0">
                <a:latin typeface="Garamond" panose="02020404030301010803" pitchFamily="18" charset="0"/>
                <a:ea typeface="EB Garamond" pitchFamily="2" charset="0"/>
                <a:cs typeface="EB Garamond" pitchFamily="2" charset="0"/>
              </a:rPr>
              <a:t>and for </a:t>
            </a:r>
            <a:r>
              <a:rPr lang="en-US" b="1" noProof="0" dirty="0">
                <a:latin typeface="Garamond" panose="02020404030301010803" pitchFamily="18" charset="0"/>
                <a:ea typeface="EB Garamond" pitchFamily="2" charset="0"/>
                <a:cs typeface="EB Garamond" pitchFamily="2" charset="0"/>
              </a:rPr>
              <a:t>CMY </a:t>
            </a:r>
            <a:r>
              <a:rPr lang="en-US" noProof="0" dirty="0">
                <a:latin typeface="Garamond" panose="02020404030301010803" pitchFamily="18" charset="0"/>
                <a:ea typeface="EB Garamond" pitchFamily="2" charset="0"/>
                <a:cs typeface="EB Garamond" pitchFamily="2" charset="0"/>
              </a:rPr>
              <a:t>is black.</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1F508CF-100A-41E6-28FE-FDB55BFB065E}"/>
                  </a:ext>
                </a:extLst>
              </p:cNvPr>
              <p:cNvSpPr txBox="1"/>
              <p:nvPr/>
            </p:nvSpPr>
            <p:spPr>
              <a:xfrm>
                <a:off x="4216639" y="2430897"/>
                <a:ext cx="375872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i="1" noProof="0" smtClean="0">
                              <a:solidFill>
                                <a:schemeClr val="bg2">
                                  <a:lumMod val="50000"/>
                                </a:schemeClr>
                              </a:solidFill>
                              <a:latin typeface="Cambria Math" panose="02040503050406030204" pitchFamily="18" charset="0"/>
                            </a:rPr>
                          </m:ctrlPr>
                        </m:dPr>
                        <m:e>
                          <m:r>
                            <a:rPr lang="en-US" sz="2400" b="0" i="1" noProof="0" smtClean="0">
                              <a:solidFill>
                                <a:schemeClr val="bg2">
                                  <a:lumMod val="50000"/>
                                </a:schemeClr>
                              </a:solidFill>
                              <a:latin typeface="Cambria Math" panose="02040503050406030204" pitchFamily="18" charset="0"/>
                            </a:rPr>
                            <m:t>𝑅</m:t>
                          </m:r>
                          <m:r>
                            <a:rPr lang="en-US" sz="2400" b="0" i="1" noProof="0" smtClean="0">
                              <a:solidFill>
                                <a:schemeClr val="bg2">
                                  <a:lumMod val="50000"/>
                                </a:schemeClr>
                              </a:solidFill>
                              <a:latin typeface="Cambria Math" panose="02040503050406030204" pitchFamily="18" charset="0"/>
                            </a:rPr>
                            <m:t> </m:t>
                          </m:r>
                          <m:r>
                            <a:rPr lang="en-US" sz="2400" b="0" i="1" noProof="0" smtClean="0">
                              <a:solidFill>
                                <a:schemeClr val="bg2">
                                  <a:lumMod val="50000"/>
                                </a:schemeClr>
                              </a:solidFill>
                              <a:latin typeface="Cambria Math" panose="02040503050406030204" pitchFamily="18" charset="0"/>
                            </a:rPr>
                            <m:t>𝐺</m:t>
                          </m:r>
                          <m:r>
                            <a:rPr lang="en-US" sz="2400" b="0" i="1" noProof="0" smtClean="0">
                              <a:solidFill>
                                <a:schemeClr val="bg2">
                                  <a:lumMod val="50000"/>
                                </a:schemeClr>
                              </a:solidFill>
                              <a:latin typeface="Cambria Math" panose="02040503050406030204" pitchFamily="18" charset="0"/>
                            </a:rPr>
                            <m:t> </m:t>
                          </m:r>
                          <m:r>
                            <a:rPr lang="en-US" sz="2400" b="0" i="1" noProof="0" smtClean="0">
                              <a:solidFill>
                                <a:schemeClr val="bg2">
                                  <a:lumMod val="50000"/>
                                </a:schemeClr>
                              </a:solidFill>
                              <a:latin typeface="Cambria Math" panose="02040503050406030204" pitchFamily="18" charset="0"/>
                            </a:rPr>
                            <m:t>𝐵</m:t>
                          </m:r>
                        </m:e>
                      </m:d>
                      <m:r>
                        <a:rPr lang="en-US" sz="2400" b="0" i="1" noProof="0" smtClean="0">
                          <a:solidFill>
                            <a:schemeClr val="bg2">
                              <a:lumMod val="50000"/>
                            </a:schemeClr>
                          </a:solidFill>
                          <a:latin typeface="Cambria Math" panose="02040503050406030204" pitchFamily="18" charset="0"/>
                        </a:rPr>
                        <m:t>=</m:t>
                      </m:r>
                      <m:d>
                        <m:dPr>
                          <m:begChr m:val="["/>
                          <m:endChr m:val="]"/>
                          <m:ctrlPr>
                            <a:rPr lang="en-US" sz="2400" i="1" noProof="0" smtClean="0">
                              <a:solidFill>
                                <a:schemeClr val="bg2">
                                  <a:lumMod val="50000"/>
                                </a:schemeClr>
                              </a:solidFill>
                              <a:latin typeface="Cambria Math" panose="02040503050406030204" pitchFamily="18" charset="0"/>
                            </a:rPr>
                          </m:ctrlPr>
                        </m:dPr>
                        <m:e>
                          <m:r>
                            <a:rPr lang="en-US" sz="2400" b="0" i="1" noProof="0" smtClean="0">
                              <a:solidFill>
                                <a:schemeClr val="bg2">
                                  <a:lumMod val="50000"/>
                                </a:schemeClr>
                              </a:solidFill>
                              <a:latin typeface="Cambria Math" panose="02040503050406030204" pitchFamily="18" charset="0"/>
                            </a:rPr>
                            <m:t>1 1 1</m:t>
                          </m:r>
                        </m:e>
                      </m:d>
                      <m:r>
                        <a:rPr lang="en-US" sz="2400" b="0" i="1" noProof="0" smtClean="0">
                          <a:solidFill>
                            <a:schemeClr val="bg2">
                              <a:lumMod val="50000"/>
                            </a:schemeClr>
                          </a:solidFill>
                          <a:latin typeface="Cambria Math" panose="02040503050406030204" pitchFamily="18" charset="0"/>
                        </a:rPr>
                        <m:t>−[</m:t>
                      </m:r>
                      <m:r>
                        <a:rPr lang="en-US" sz="2400" b="0" i="1" noProof="0" smtClean="0">
                          <a:solidFill>
                            <a:schemeClr val="bg2">
                              <a:lumMod val="50000"/>
                            </a:schemeClr>
                          </a:solidFill>
                          <a:latin typeface="Cambria Math" panose="02040503050406030204" pitchFamily="18" charset="0"/>
                        </a:rPr>
                        <m:t>𝐶</m:t>
                      </m:r>
                      <m:r>
                        <a:rPr lang="en-US" sz="2400" b="0" i="1" noProof="0" smtClean="0">
                          <a:solidFill>
                            <a:schemeClr val="bg2">
                              <a:lumMod val="50000"/>
                            </a:schemeClr>
                          </a:solidFill>
                          <a:latin typeface="Cambria Math" panose="02040503050406030204" pitchFamily="18" charset="0"/>
                        </a:rPr>
                        <m:t> </m:t>
                      </m:r>
                      <m:r>
                        <a:rPr lang="en-US" sz="2400" b="0" i="1" noProof="0" smtClean="0">
                          <a:solidFill>
                            <a:schemeClr val="bg2">
                              <a:lumMod val="50000"/>
                            </a:schemeClr>
                          </a:solidFill>
                          <a:latin typeface="Cambria Math" panose="02040503050406030204" pitchFamily="18" charset="0"/>
                        </a:rPr>
                        <m:t>𝑀</m:t>
                      </m:r>
                      <m:r>
                        <a:rPr lang="en-US" sz="2400" b="0" i="1" noProof="0" smtClean="0">
                          <a:solidFill>
                            <a:schemeClr val="bg2">
                              <a:lumMod val="50000"/>
                            </a:schemeClr>
                          </a:solidFill>
                          <a:latin typeface="Cambria Math" panose="02040503050406030204" pitchFamily="18" charset="0"/>
                        </a:rPr>
                        <m:t> </m:t>
                      </m:r>
                      <m:r>
                        <a:rPr lang="en-US" sz="2400" b="0" i="1" noProof="0" smtClean="0">
                          <a:solidFill>
                            <a:schemeClr val="bg2">
                              <a:lumMod val="50000"/>
                            </a:schemeClr>
                          </a:solidFill>
                          <a:latin typeface="Cambria Math" panose="02040503050406030204" pitchFamily="18" charset="0"/>
                        </a:rPr>
                        <m:t>𝑌</m:t>
                      </m:r>
                      <m:r>
                        <a:rPr lang="en-US" sz="2400" b="0" i="1" noProof="0" smtClean="0">
                          <a:solidFill>
                            <a:schemeClr val="bg2">
                              <a:lumMod val="50000"/>
                            </a:schemeClr>
                          </a:solidFill>
                          <a:latin typeface="Cambria Math" panose="02040503050406030204" pitchFamily="18" charset="0"/>
                        </a:rPr>
                        <m:t>]</m:t>
                      </m:r>
                    </m:oMath>
                  </m:oMathPara>
                </a14:m>
                <a:endParaRPr lang="en-US" sz="2400" noProof="0" dirty="0">
                  <a:solidFill>
                    <a:schemeClr val="bg2">
                      <a:lumMod val="50000"/>
                    </a:schemeClr>
                  </a:solidFill>
                </a:endParaRPr>
              </a:p>
            </p:txBody>
          </p:sp>
        </mc:Choice>
        <mc:Fallback xmlns="">
          <p:sp>
            <p:nvSpPr>
              <p:cNvPr id="16" name="TextBox 15">
                <a:extLst>
                  <a:ext uri="{FF2B5EF4-FFF2-40B4-BE49-F238E27FC236}">
                    <a16:creationId xmlns:a16="http://schemas.microsoft.com/office/drawing/2014/main" id="{91F508CF-100A-41E6-28FE-FDB55BFB065E}"/>
                  </a:ext>
                </a:extLst>
              </p:cNvPr>
              <p:cNvSpPr txBox="1">
                <a:spLocks noRot="1" noChangeAspect="1" noMove="1" noResize="1" noEditPoints="1" noAdjustHandles="1" noChangeArrowheads="1" noChangeShapeType="1" noTextEdit="1"/>
              </p:cNvSpPr>
              <p:nvPr/>
            </p:nvSpPr>
            <p:spPr>
              <a:xfrm>
                <a:off x="4216639" y="2430897"/>
                <a:ext cx="3758721" cy="369332"/>
              </a:xfrm>
              <a:prstGeom prst="rect">
                <a:avLst/>
              </a:prstGeom>
              <a:blipFill>
                <a:blip r:embed="rId6"/>
                <a:stretch>
                  <a:fillRect r="-1461" b="-35000"/>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EE22823A-070F-EF5D-FEF8-FAA7159A725B}"/>
              </a:ext>
            </a:extLst>
          </p:cNvPr>
          <p:cNvSpPr>
            <a:spLocks noGrp="1"/>
          </p:cNvSpPr>
          <p:nvPr>
            <p:ph type="title"/>
          </p:nvPr>
        </p:nvSpPr>
        <p:spPr>
          <a:xfrm>
            <a:off x="838200" y="365125"/>
            <a:ext cx="10515600" cy="975995"/>
          </a:xfrm>
          <a:ln w="15875">
            <a:solidFill>
              <a:schemeClr val="tx1"/>
            </a:solidFill>
          </a:ln>
        </p:spPr>
        <p:txBody>
          <a:bodyPr/>
          <a:lstStyle/>
          <a:p>
            <a:pPr algn="ctr"/>
            <a:r>
              <a:rPr lang="en-US" noProof="0" dirty="0">
                <a:latin typeface="Garamond" panose="02020404030301010803" pitchFamily="18" charset="0"/>
              </a:rPr>
              <a:t>RGB and CMY Color Cube</a:t>
            </a:r>
          </a:p>
        </p:txBody>
      </p:sp>
    </p:spTree>
    <p:extLst>
      <p:ext uri="{BB962C8B-B14F-4D97-AF65-F5344CB8AC3E}">
        <p14:creationId xmlns:p14="http://schemas.microsoft.com/office/powerpoint/2010/main" val="26017476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6377D8-5D6B-9A73-AB63-DB2DCEEC11B8}"/>
              </a:ext>
            </a:extLst>
          </p:cNvPr>
          <p:cNvSpPr>
            <a:spLocks noGrp="1"/>
          </p:cNvSpPr>
          <p:nvPr>
            <p:ph idx="1"/>
          </p:nvPr>
        </p:nvSpPr>
        <p:spPr>
          <a:xfrm>
            <a:off x="838199" y="1564849"/>
            <a:ext cx="6001653" cy="4997876"/>
          </a:xfrm>
        </p:spPr>
        <p:txBody>
          <a:bodyPr>
            <a:noAutofit/>
          </a:bodyPr>
          <a:lstStyle/>
          <a:p>
            <a:pPr marL="0" indent="0">
              <a:buNone/>
            </a:pPr>
            <a:r>
              <a:rPr lang="en-US" sz="1800" noProof="0" dirty="0">
                <a:latin typeface="Garamond" panose="02020404030301010803" pitchFamily="18" charset="0"/>
              </a:rPr>
              <a:t>The structure of a </a:t>
            </a:r>
            <a:r>
              <a:rPr lang="en-US" sz="1800" b="1" noProof="0" dirty="0">
                <a:latin typeface="Garamond" panose="02020404030301010803" pitchFamily="18" charset="0"/>
              </a:rPr>
              <a:t>RGB </a:t>
            </a:r>
            <a:r>
              <a:rPr lang="en-US" sz="1800" noProof="0" dirty="0">
                <a:latin typeface="Garamond" panose="02020404030301010803" pitchFamily="18" charset="0"/>
              </a:rPr>
              <a:t>color cube:</a:t>
            </a:r>
          </a:p>
          <a:p>
            <a:pPr marL="342900" indent="-342900">
              <a:buAutoNum type="arabicPeriod"/>
            </a:pPr>
            <a:r>
              <a:rPr lang="en-US" sz="1800" noProof="0" dirty="0">
                <a:latin typeface="Garamond" panose="02020404030301010803" pitchFamily="18" charset="0"/>
              </a:rPr>
              <a:t>The </a:t>
            </a:r>
            <a:r>
              <a:rPr lang="en-US" sz="1800" b="1" noProof="0" dirty="0">
                <a:latin typeface="Garamond" panose="02020404030301010803" pitchFamily="18" charset="0"/>
              </a:rPr>
              <a:t>X-Axis </a:t>
            </a:r>
            <a:r>
              <a:rPr lang="en-US" sz="1800" noProof="0" dirty="0">
                <a:latin typeface="Garamond" panose="02020404030301010803" pitchFamily="18" charset="0"/>
              </a:rPr>
              <a:t>defines </a:t>
            </a:r>
            <a:r>
              <a:rPr lang="en-US" sz="1800" b="1" noProof="0" dirty="0">
                <a:latin typeface="Garamond" panose="02020404030301010803" pitchFamily="18" charset="0"/>
              </a:rPr>
              <a:t>red </a:t>
            </a:r>
            <a:r>
              <a:rPr lang="en-US" sz="1800" noProof="0" dirty="0">
                <a:latin typeface="Garamond" panose="02020404030301010803" pitchFamily="18" charset="0"/>
              </a:rPr>
              <a:t>color, </a:t>
            </a:r>
            <a:r>
              <a:rPr lang="en-US" sz="1800" b="1" noProof="0" dirty="0">
                <a:latin typeface="Garamond" panose="02020404030301010803" pitchFamily="18" charset="0"/>
              </a:rPr>
              <a:t>Y-Axis</a:t>
            </a:r>
            <a:r>
              <a:rPr lang="en-US" sz="1800" noProof="0" dirty="0">
                <a:latin typeface="Garamond" panose="02020404030301010803" pitchFamily="18" charset="0"/>
              </a:rPr>
              <a:t> defines </a:t>
            </a:r>
            <a:r>
              <a:rPr lang="en-US" sz="1800" b="1" noProof="0" dirty="0">
                <a:latin typeface="Garamond" panose="02020404030301010803" pitchFamily="18" charset="0"/>
              </a:rPr>
              <a:t>green </a:t>
            </a:r>
            <a:r>
              <a:rPr lang="en-US" sz="1800" noProof="0" dirty="0">
                <a:latin typeface="Garamond" panose="02020404030301010803" pitchFamily="18" charset="0"/>
              </a:rPr>
              <a:t>color and </a:t>
            </a:r>
            <a:r>
              <a:rPr lang="en-US" sz="1800" b="1" noProof="0" dirty="0">
                <a:latin typeface="Garamond" panose="02020404030301010803" pitchFamily="18" charset="0"/>
              </a:rPr>
              <a:t>Z-Axis </a:t>
            </a:r>
            <a:r>
              <a:rPr lang="en-US" sz="1800" noProof="0" dirty="0">
                <a:latin typeface="Garamond" panose="02020404030301010803" pitchFamily="18" charset="0"/>
              </a:rPr>
              <a:t>defines </a:t>
            </a:r>
            <a:r>
              <a:rPr lang="en-US" sz="1800" b="1" noProof="0" dirty="0">
                <a:latin typeface="Garamond" panose="02020404030301010803" pitchFamily="18" charset="0"/>
              </a:rPr>
              <a:t>blue </a:t>
            </a:r>
            <a:r>
              <a:rPr lang="en-US" sz="1800" noProof="0" dirty="0">
                <a:latin typeface="Garamond" panose="02020404030301010803" pitchFamily="18" charset="0"/>
              </a:rPr>
              <a:t>color.</a:t>
            </a:r>
          </a:p>
          <a:p>
            <a:pPr marL="342900" indent="-342900">
              <a:buAutoNum type="arabicPeriod"/>
            </a:pPr>
            <a:r>
              <a:rPr lang="en-US" sz="1800" noProof="0" dirty="0">
                <a:latin typeface="Garamond" panose="02020404030301010803" pitchFamily="18" charset="0"/>
              </a:rPr>
              <a:t>Each axis contains </a:t>
            </a:r>
            <a:r>
              <a:rPr lang="en-US" sz="1800" b="1" noProof="0" dirty="0">
                <a:latin typeface="Garamond" panose="02020404030301010803" pitchFamily="18" charset="0"/>
              </a:rPr>
              <a:t>256</a:t>
            </a:r>
            <a:r>
              <a:rPr lang="en-US" sz="1800" noProof="0" dirty="0">
                <a:latin typeface="Garamond" panose="02020404030301010803" pitchFamily="18" charset="0"/>
              </a:rPr>
              <a:t> intensity levels </a:t>
            </a:r>
            <a:r>
              <a:rPr lang="en-US" sz="1800" b="1" noProof="0" dirty="0">
                <a:latin typeface="Garamond" panose="02020404030301010803" pitchFamily="18" charset="0"/>
              </a:rPr>
              <a:t>(0–255) </a:t>
            </a:r>
            <a:r>
              <a:rPr lang="en-US" sz="1800" noProof="0" dirty="0">
                <a:latin typeface="Garamond" panose="02020404030301010803" pitchFamily="18" charset="0"/>
              </a:rPr>
              <a:t>for its respective color. For example, the </a:t>
            </a:r>
            <a:r>
              <a:rPr lang="en-US" sz="1800" b="1" noProof="0" dirty="0">
                <a:latin typeface="Garamond" panose="02020404030301010803" pitchFamily="18" charset="0"/>
              </a:rPr>
              <a:t>Z-axis</a:t>
            </a:r>
            <a:r>
              <a:rPr lang="en-US" sz="1800" noProof="0" dirty="0">
                <a:latin typeface="Garamond" panose="02020404030301010803" pitchFamily="18" charset="0"/>
              </a:rPr>
              <a:t> includes shades from pure </a:t>
            </a:r>
            <a:r>
              <a:rPr lang="en-US" sz="1800" b="1" noProof="0" dirty="0">
                <a:latin typeface="Garamond" panose="02020404030301010803" pitchFamily="18" charset="0"/>
              </a:rPr>
              <a:t>black (0)</a:t>
            </a:r>
            <a:r>
              <a:rPr lang="en-US" sz="1800" noProof="0" dirty="0">
                <a:latin typeface="Garamond" panose="02020404030301010803" pitchFamily="18" charset="0"/>
              </a:rPr>
              <a:t> to pure </a:t>
            </a:r>
            <a:r>
              <a:rPr lang="en-US" sz="1800" b="1" noProof="0" dirty="0">
                <a:latin typeface="Garamond" panose="02020404030301010803" pitchFamily="18" charset="0"/>
              </a:rPr>
              <a:t>blue (255)</a:t>
            </a:r>
            <a:r>
              <a:rPr lang="en-US" sz="1800" noProof="0" dirty="0">
                <a:latin typeface="Garamond" panose="02020404030301010803" pitchFamily="18" charset="0"/>
              </a:rPr>
              <a:t>.</a:t>
            </a:r>
          </a:p>
          <a:p>
            <a:pPr marL="342900" indent="-342900">
              <a:buAutoNum type="arabicPeriod"/>
            </a:pPr>
            <a:r>
              <a:rPr lang="en-US" sz="1800" noProof="0" dirty="0">
                <a:latin typeface="Garamond" panose="02020404030301010803" pitchFamily="18" charset="0"/>
              </a:rPr>
              <a:t>The 8 corners of the cube represent extreme color combinations (pure colors and combinations like white and black).</a:t>
            </a:r>
          </a:p>
          <a:p>
            <a:pPr marL="342900" indent="-342900">
              <a:buAutoNum type="arabicPeriod"/>
            </a:pPr>
            <a:r>
              <a:rPr lang="en-US" sz="1800" noProof="0" dirty="0">
                <a:latin typeface="Garamond" panose="02020404030301010803" pitchFamily="18" charset="0"/>
              </a:rPr>
              <a:t>The diagonal from </a:t>
            </a:r>
            <a:r>
              <a:rPr lang="en-US" sz="1800" b="1" noProof="0" dirty="0">
                <a:latin typeface="Garamond" panose="02020404030301010803" pitchFamily="18" charset="0"/>
              </a:rPr>
              <a:t>(0,0,0) </a:t>
            </a:r>
            <a:r>
              <a:rPr lang="en-US" sz="1800" noProof="0" dirty="0">
                <a:latin typeface="Garamond" panose="02020404030301010803" pitchFamily="18" charset="0"/>
              </a:rPr>
              <a:t>to </a:t>
            </a:r>
            <a:r>
              <a:rPr lang="en-US" sz="1800" b="1" noProof="0" dirty="0">
                <a:latin typeface="Garamond" panose="02020404030301010803" pitchFamily="18" charset="0"/>
              </a:rPr>
              <a:t>(255,255,255) </a:t>
            </a:r>
            <a:r>
              <a:rPr lang="en-US" sz="1800" noProof="0" dirty="0">
                <a:latin typeface="Garamond" panose="02020404030301010803" pitchFamily="18" charset="0"/>
              </a:rPr>
              <a:t>represents the grayscale line, where all color components are equal      (R = G = B).</a:t>
            </a:r>
          </a:p>
          <a:p>
            <a:pPr marL="342900" indent="-342900">
              <a:buAutoNum type="arabicPeriod"/>
            </a:pPr>
            <a:r>
              <a:rPr lang="en-US" sz="1800" noProof="0" dirty="0">
                <a:latin typeface="Garamond" panose="02020404030301010803" pitchFamily="18" charset="0"/>
              </a:rPr>
              <a:t>The face diagonals represent secondary colors:</a:t>
            </a:r>
          </a:p>
          <a:p>
            <a:pPr marL="800100" lvl="1" indent="-342900">
              <a:lnSpc>
                <a:spcPct val="60000"/>
              </a:lnSpc>
              <a:spcBef>
                <a:spcPts val="1000"/>
              </a:spcBef>
              <a:buAutoNum type="arabicPeriod"/>
            </a:pPr>
            <a:r>
              <a:rPr lang="en-US" sz="1800" noProof="0" dirty="0">
                <a:latin typeface="Garamond" panose="02020404030301010803" pitchFamily="18" charset="0"/>
              </a:rPr>
              <a:t>Diagonal between </a:t>
            </a:r>
            <a:r>
              <a:rPr lang="en-US" sz="1800" b="1" noProof="0" dirty="0">
                <a:latin typeface="Garamond" panose="02020404030301010803" pitchFamily="18" charset="0"/>
              </a:rPr>
              <a:t>red</a:t>
            </a:r>
            <a:r>
              <a:rPr lang="en-US" sz="1800" noProof="0" dirty="0">
                <a:latin typeface="Garamond" panose="02020404030301010803" pitchFamily="18" charset="0"/>
              </a:rPr>
              <a:t> and </a:t>
            </a:r>
            <a:r>
              <a:rPr lang="en-US" sz="1800" b="1" noProof="0" dirty="0">
                <a:latin typeface="Garamond" panose="02020404030301010803" pitchFamily="18" charset="0"/>
              </a:rPr>
              <a:t>green</a:t>
            </a:r>
            <a:r>
              <a:rPr lang="en-US" sz="1800" noProof="0" dirty="0">
                <a:latin typeface="Garamond" panose="02020404030301010803" pitchFamily="18" charset="0"/>
              </a:rPr>
              <a:t> = shades of </a:t>
            </a:r>
            <a:r>
              <a:rPr lang="en-US" sz="1800" b="1" noProof="0" dirty="0">
                <a:latin typeface="Garamond" panose="02020404030301010803" pitchFamily="18" charset="0"/>
              </a:rPr>
              <a:t> yellow.</a:t>
            </a:r>
          </a:p>
          <a:p>
            <a:pPr marL="800100" lvl="1" indent="-342900">
              <a:lnSpc>
                <a:spcPct val="60000"/>
              </a:lnSpc>
              <a:spcBef>
                <a:spcPts val="1000"/>
              </a:spcBef>
              <a:buAutoNum type="arabicPeriod"/>
            </a:pPr>
            <a:r>
              <a:rPr lang="en-US" sz="1800" noProof="0" dirty="0">
                <a:latin typeface="Garamond" panose="02020404030301010803" pitchFamily="18" charset="0"/>
              </a:rPr>
              <a:t>Diagonal between </a:t>
            </a:r>
            <a:r>
              <a:rPr lang="en-US" sz="1800" b="1" noProof="0" dirty="0">
                <a:latin typeface="Garamond" panose="02020404030301010803" pitchFamily="18" charset="0"/>
              </a:rPr>
              <a:t>red</a:t>
            </a:r>
            <a:r>
              <a:rPr lang="en-US" sz="1800" noProof="0" dirty="0">
                <a:latin typeface="Garamond" panose="02020404030301010803" pitchFamily="18" charset="0"/>
              </a:rPr>
              <a:t> and </a:t>
            </a:r>
            <a:r>
              <a:rPr lang="en-US" sz="1800" b="1" noProof="0" dirty="0">
                <a:latin typeface="Garamond" panose="02020404030301010803" pitchFamily="18" charset="0"/>
              </a:rPr>
              <a:t>blue</a:t>
            </a:r>
            <a:r>
              <a:rPr lang="en-US" sz="1800" noProof="0" dirty="0">
                <a:latin typeface="Garamond" panose="02020404030301010803" pitchFamily="18" charset="0"/>
              </a:rPr>
              <a:t> = shades of  </a:t>
            </a:r>
            <a:r>
              <a:rPr lang="en-US" sz="1800" b="1" noProof="0" dirty="0">
                <a:latin typeface="Garamond" panose="02020404030301010803" pitchFamily="18" charset="0"/>
              </a:rPr>
              <a:t>magenta.</a:t>
            </a:r>
          </a:p>
          <a:p>
            <a:pPr marL="800100" lvl="1" indent="-342900">
              <a:lnSpc>
                <a:spcPct val="60000"/>
              </a:lnSpc>
              <a:spcBef>
                <a:spcPts val="1000"/>
              </a:spcBef>
              <a:buAutoNum type="arabicPeriod"/>
            </a:pPr>
            <a:r>
              <a:rPr lang="en-US" sz="1800" noProof="0" dirty="0">
                <a:latin typeface="Garamond" panose="02020404030301010803" pitchFamily="18" charset="0"/>
              </a:rPr>
              <a:t>Diagonal between </a:t>
            </a:r>
            <a:r>
              <a:rPr lang="en-US" sz="1800" b="1" noProof="0" dirty="0">
                <a:latin typeface="Garamond" panose="02020404030301010803" pitchFamily="18" charset="0"/>
              </a:rPr>
              <a:t>green </a:t>
            </a:r>
            <a:r>
              <a:rPr lang="en-US" sz="1800" noProof="0" dirty="0">
                <a:latin typeface="Garamond" panose="02020404030301010803" pitchFamily="18" charset="0"/>
              </a:rPr>
              <a:t>and</a:t>
            </a:r>
            <a:r>
              <a:rPr lang="en-US" sz="1800" b="1" noProof="0" dirty="0">
                <a:latin typeface="Garamond" panose="02020404030301010803" pitchFamily="18" charset="0"/>
              </a:rPr>
              <a:t> blue</a:t>
            </a:r>
            <a:r>
              <a:rPr lang="en-US" sz="1800" noProof="0" dirty="0">
                <a:latin typeface="Garamond" panose="02020404030301010803" pitchFamily="18" charset="0"/>
              </a:rPr>
              <a:t> = shades of </a:t>
            </a:r>
            <a:r>
              <a:rPr lang="en-US" sz="1800" b="1" noProof="0" dirty="0">
                <a:latin typeface="Garamond" panose="02020404030301010803" pitchFamily="18" charset="0"/>
              </a:rPr>
              <a:t>cyan.</a:t>
            </a:r>
            <a:endParaRPr lang="en-US" sz="1800" noProof="0" dirty="0">
              <a:latin typeface="Garamond" panose="02020404030301010803" pitchFamily="18" charset="0"/>
            </a:endParaRPr>
          </a:p>
        </p:txBody>
      </p:sp>
      <p:pic>
        <p:nvPicPr>
          <p:cNvPr id="4" name="Graphic 3">
            <a:extLst>
              <a:ext uri="{FF2B5EF4-FFF2-40B4-BE49-F238E27FC236}">
                <a16:creationId xmlns:a16="http://schemas.microsoft.com/office/drawing/2014/main" id="{3E8A0846-BC6D-AAF9-D32A-1743EE8B3B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52505" y="2153286"/>
            <a:ext cx="4194968" cy="3063874"/>
          </a:xfrm>
          <a:prstGeom prst="rect">
            <a:avLst/>
          </a:prstGeom>
        </p:spPr>
      </p:pic>
      <p:sp>
        <p:nvSpPr>
          <p:cNvPr id="5" name="Rectangle 4">
            <a:extLst>
              <a:ext uri="{FF2B5EF4-FFF2-40B4-BE49-F238E27FC236}">
                <a16:creationId xmlns:a16="http://schemas.microsoft.com/office/drawing/2014/main" id="{E6606C81-F289-3057-40AA-F65711205B73}"/>
              </a:ext>
            </a:extLst>
          </p:cNvPr>
          <p:cNvSpPr/>
          <p:nvPr/>
        </p:nvSpPr>
        <p:spPr>
          <a:xfrm>
            <a:off x="6946180" y="1645920"/>
            <a:ext cx="4407620" cy="4916806"/>
          </a:xfrm>
          <a:prstGeom prst="rect">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C3548BE2-3F66-1648-A2ED-9DA10757CB6C}"/>
              </a:ext>
            </a:extLst>
          </p:cNvPr>
          <p:cNvSpPr/>
          <p:nvPr/>
        </p:nvSpPr>
        <p:spPr>
          <a:xfrm>
            <a:off x="6946180" y="5724525"/>
            <a:ext cx="4407620" cy="838200"/>
          </a:xfrm>
          <a:prstGeom prst="rect">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TextBox 6">
            <a:extLst>
              <a:ext uri="{FF2B5EF4-FFF2-40B4-BE49-F238E27FC236}">
                <a16:creationId xmlns:a16="http://schemas.microsoft.com/office/drawing/2014/main" id="{CB673452-2634-F4FD-2E42-D92A526240EE}"/>
              </a:ext>
            </a:extLst>
          </p:cNvPr>
          <p:cNvSpPr txBox="1"/>
          <p:nvPr/>
        </p:nvSpPr>
        <p:spPr>
          <a:xfrm>
            <a:off x="8267985" y="5958959"/>
            <a:ext cx="1764009" cy="369332"/>
          </a:xfrm>
          <a:prstGeom prst="rect">
            <a:avLst/>
          </a:prstGeom>
          <a:noFill/>
        </p:spPr>
        <p:txBody>
          <a:bodyPr wrap="none" rtlCol="0">
            <a:spAutoFit/>
          </a:bodyPr>
          <a:lstStyle/>
          <a:p>
            <a:r>
              <a:rPr lang="en-US" b="1" noProof="0" dirty="0">
                <a:latin typeface="EB Garamond" pitchFamily="2" charset="0"/>
                <a:ea typeface="EB Garamond" pitchFamily="2" charset="0"/>
                <a:cs typeface="EB Garamond" pitchFamily="2" charset="0"/>
              </a:rPr>
              <a:t>RGB </a:t>
            </a:r>
            <a:r>
              <a:rPr lang="en-US" noProof="0" dirty="0">
                <a:latin typeface="EB Garamond" pitchFamily="2" charset="0"/>
                <a:ea typeface="EB Garamond" pitchFamily="2" charset="0"/>
                <a:cs typeface="EB Garamond" pitchFamily="2" charset="0"/>
              </a:rPr>
              <a:t>Color Cube</a:t>
            </a:r>
            <a:endParaRPr lang="en-US" b="1" noProof="0" dirty="0">
              <a:latin typeface="EB Garamond" pitchFamily="2" charset="0"/>
              <a:ea typeface="EB Garamond" pitchFamily="2" charset="0"/>
              <a:cs typeface="EB Garamond" pitchFamily="2" charset="0"/>
            </a:endParaRPr>
          </a:p>
        </p:txBody>
      </p:sp>
      <p:sp>
        <p:nvSpPr>
          <p:cNvPr id="10" name="Title 1">
            <a:extLst>
              <a:ext uri="{FF2B5EF4-FFF2-40B4-BE49-F238E27FC236}">
                <a16:creationId xmlns:a16="http://schemas.microsoft.com/office/drawing/2014/main" id="{3E8391BC-58EA-A453-D2DA-8631820FE4D7}"/>
              </a:ext>
            </a:extLst>
          </p:cNvPr>
          <p:cNvSpPr>
            <a:spLocks noGrp="1"/>
          </p:cNvSpPr>
          <p:nvPr>
            <p:ph type="title"/>
          </p:nvPr>
        </p:nvSpPr>
        <p:spPr>
          <a:xfrm>
            <a:off x="838200" y="365125"/>
            <a:ext cx="10515600" cy="975995"/>
          </a:xfrm>
          <a:ln w="15875">
            <a:solidFill>
              <a:schemeClr val="tx1"/>
            </a:solidFill>
          </a:ln>
        </p:spPr>
        <p:txBody>
          <a:bodyPr/>
          <a:lstStyle/>
          <a:p>
            <a:pPr algn="ctr"/>
            <a:r>
              <a:rPr lang="en-US" noProof="0" dirty="0">
                <a:latin typeface="Garamond" panose="02020404030301010803" pitchFamily="18" charset="0"/>
              </a:rPr>
              <a:t>Structure of a Color Cube</a:t>
            </a:r>
          </a:p>
        </p:txBody>
      </p:sp>
    </p:spTree>
    <p:extLst>
      <p:ext uri="{BB962C8B-B14F-4D97-AF65-F5344CB8AC3E}">
        <p14:creationId xmlns:p14="http://schemas.microsoft.com/office/powerpoint/2010/main" val="2832479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8584E8FD-0A52-C5DF-0D68-1B420D364BBD}"/>
              </a:ext>
            </a:extLst>
          </p:cNvPr>
          <p:cNvSpPr>
            <a:spLocks noGrp="1"/>
          </p:cNvSpPr>
          <p:nvPr>
            <p:ph type="title"/>
          </p:nvPr>
        </p:nvSpPr>
        <p:spPr>
          <a:xfrm>
            <a:off x="4866968" y="914400"/>
            <a:ext cx="6627924" cy="1307592"/>
          </a:xfrm>
        </p:spPr>
        <p:txBody>
          <a:bodyPr>
            <a:normAutofit/>
          </a:bodyPr>
          <a:lstStyle/>
          <a:p>
            <a:pPr>
              <a:lnSpc>
                <a:spcPct val="90000"/>
              </a:lnSpc>
            </a:pPr>
            <a:r>
              <a:rPr lang="en-US" sz="4000" noProof="0" dirty="0">
                <a:latin typeface="Bahnschrift Condensed" panose="020B0502040204020203" pitchFamily="34" charset="0"/>
              </a:rPr>
              <a:t>Introduction to Chromaticity</a:t>
            </a:r>
          </a:p>
        </p:txBody>
      </p:sp>
      <p:pic>
        <p:nvPicPr>
          <p:cNvPr id="5" name="Picture 4" descr="A spectrum of lights in different colors">
            <a:extLst>
              <a:ext uri="{FF2B5EF4-FFF2-40B4-BE49-F238E27FC236}">
                <a16:creationId xmlns:a16="http://schemas.microsoft.com/office/drawing/2014/main" id="{8545C9C9-B170-4865-6395-A321FEE342BB}"/>
              </a:ext>
            </a:extLst>
          </p:cNvPr>
          <p:cNvPicPr>
            <a:picLocks noChangeAspect="1"/>
          </p:cNvPicPr>
          <p:nvPr/>
        </p:nvPicPr>
        <p:blipFill>
          <a:blip r:embed="rId2"/>
          <a:srcRect l="44696" r="14623" b="-1"/>
          <a:stretch/>
        </p:blipFill>
        <p:spPr>
          <a:xfrm>
            <a:off x="20" y="-17929"/>
            <a:ext cx="4206220" cy="6875929"/>
          </a:xfrm>
          <a:prstGeom prst="rect">
            <a:avLst/>
          </a:prstGeom>
        </p:spPr>
      </p:pic>
      <p:cxnSp>
        <p:nvCxnSpPr>
          <p:cNvPr id="18" name="Straight Connector 17">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D1748D1-48A9-AE28-FC3B-4ECC544FF74E}"/>
              </a:ext>
            </a:extLst>
          </p:cNvPr>
          <p:cNvSpPr>
            <a:spLocks noGrp="1"/>
          </p:cNvSpPr>
          <p:nvPr>
            <p:ph idx="1"/>
          </p:nvPr>
        </p:nvSpPr>
        <p:spPr>
          <a:xfrm>
            <a:off x="4866968" y="2221992"/>
            <a:ext cx="6627924" cy="3739896"/>
          </a:xfrm>
        </p:spPr>
        <p:txBody>
          <a:bodyPr>
            <a:normAutofit/>
          </a:bodyPr>
          <a:lstStyle/>
          <a:p>
            <a:pPr marL="0" indent="0">
              <a:buNone/>
            </a:pPr>
            <a:r>
              <a:rPr lang="en-US" sz="2400" noProof="0" dirty="0">
                <a:latin typeface="Times New Roman" panose="02020603050405020304" pitchFamily="18" charset="0"/>
                <a:cs typeface="Times New Roman" panose="02020603050405020304" pitchFamily="18" charset="0"/>
              </a:rPr>
              <a:t>Colors surround us—but what defines their 'pure' form, independent of brightness? Chromaticity is the answer. It’s the foundation of color science, influencing everything from display technology to artistic design. Today, we’ll explore how chromaticity shapes our perception of color.</a:t>
            </a:r>
          </a:p>
        </p:txBody>
      </p:sp>
      <p:cxnSp>
        <p:nvCxnSpPr>
          <p:cNvPr id="20" name="Straight Connector 19">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519819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73E496-8611-E941-1CD2-7E48A802479B}"/>
              </a:ext>
            </a:extLst>
          </p:cNvPr>
          <p:cNvSpPr>
            <a:spLocks noGrp="1"/>
          </p:cNvSpPr>
          <p:nvPr>
            <p:ph idx="1"/>
          </p:nvPr>
        </p:nvSpPr>
        <p:spPr>
          <a:xfrm>
            <a:off x="838200" y="1645919"/>
            <a:ext cx="5392918" cy="4531043"/>
          </a:xfrm>
        </p:spPr>
        <p:txBody>
          <a:bodyPr>
            <a:normAutofit/>
          </a:bodyPr>
          <a:lstStyle/>
          <a:p>
            <a:pPr marL="0" indent="0">
              <a:buNone/>
            </a:pPr>
            <a:r>
              <a:rPr lang="en-US" sz="1800" noProof="0" dirty="0">
                <a:latin typeface="Garamond" panose="02020404030301010803" pitchFamily="18" charset="0"/>
                <a:cs typeface="Times New Roman" panose="02020603050405020304" pitchFamily="18" charset="0"/>
              </a:rPr>
              <a:t>Every other point within or on the surface of the </a:t>
            </a:r>
            <a:r>
              <a:rPr lang="en-US" sz="1800" b="1" noProof="0" dirty="0">
                <a:latin typeface="Garamond" panose="02020404030301010803" pitchFamily="18" charset="0"/>
                <a:cs typeface="Times New Roman" panose="02020603050405020304" pitchFamily="18" charset="0"/>
              </a:rPr>
              <a:t>RGB </a:t>
            </a:r>
            <a:r>
              <a:rPr lang="en-US" sz="1800" noProof="0" dirty="0">
                <a:latin typeface="Garamond" panose="02020404030301010803" pitchFamily="18" charset="0"/>
                <a:cs typeface="Times New Roman" panose="02020603050405020304" pitchFamily="18" charset="0"/>
              </a:rPr>
              <a:t>color cube represents a different color, which is defined by its unique </a:t>
            </a:r>
            <a:r>
              <a:rPr lang="en-US" sz="1800" b="1" noProof="0" dirty="0">
                <a:latin typeface="Garamond" panose="02020404030301010803" pitchFamily="18" charset="0"/>
                <a:cs typeface="Times New Roman" panose="02020603050405020304" pitchFamily="18" charset="0"/>
              </a:rPr>
              <a:t>red, green </a:t>
            </a:r>
            <a:r>
              <a:rPr lang="en-US" sz="1800" noProof="0" dirty="0">
                <a:latin typeface="Garamond" panose="02020404030301010803" pitchFamily="18" charset="0"/>
                <a:cs typeface="Times New Roman" panose="02020603050405020304" pitchFamily="18" charset="0"/>
              </a:rPr>
              <a:t>and </a:t>
            </a:r>
            <a:r>
              <a:rPr lang="en-US" sz="1800" b="1" noProof="0" dirty="0">
                <a:latin typeface="Garamond" panose="02020404030301010803" pitchFamily="18" charset="0"/>
                <a:cs typeface="Times New Roman" panose="02020603050405020304" pitchFamily="18" charset="0"/>
              </a:rPr>
              <a:t>blue </a:t>
            </a:r>
            <a:r>
              <a:rPr lang="en-US" sz="1800" noProof="0" dirty="0">
                <a:latin typeface="Garamond" panose="02020404030301010803" pitchFamily="18" charset="0"/>
                <a:cs typeface="Times New Roman" panose="02020603050405020304" pitchFamily="18" charset="0"/>
              </a:rPr>
              <a:t>values.</a:t>
            </a:r>
          </a:p>
          <a:p>
            <a:pPr marL="0" indent="0">
              <a:buNone/>
            </a:pPr>
            <a:r>
              <a:rPr lang="en-US" sz="1800" noProof="0" dirty="0">
                <a:latin typeface="Garamond" panose="02020404030301010803" pitchFamily="18" charset="0"/>
                <a:cs typeface="Times New Roman" panose="02020603050405020304" pitchFamily="18" charset="0"/>
              </a:rPr>
              <a:t>We can represent colors with inter values from (0 – 255) or normalized float values (0.0 – 1.0).</a:t>
            </a:r>
          </a:p>
          <a:p>
            <a:pPr marL="0" indent="0">
              <a:buNone/>
            </a:pPr>
            <a:r>
              <a:rPr lang="en-US" sz="1800" b="1" noProof="0" dirty="0">
                <a:latin typeface="Garamond" panose="02020404030301010803" pitchFamily="18" charset="0"/>
                <a:cs typeface="Times New Roman" panose="02020603050405020304" pitchFamily="18" charset="0"/>
              </a:rPr>
              <a:t>Pure Primary Colors:</a:t>
            </a:r>
            <a:r>
              <a:rPr lang="en-US" sz="1800" noProof="0" dirty="0">
                <a:latin typeface="Garamond" panose="02020404030301010803" pitchFamily="18" charset="0"/>
                <a:cs typeface="Times New Roman" panose="02020603050405020304" pitchFamily="18" charset="0"/>
              </a:rPr>
              <a:t> Points along each axis, away from the origin and towards the maximum value, represent the pure primary colors: red (R max, G 0, B 0), green (R 0, G max, B 0), and blue (R 0, G 0, B max).</a:t>
            </a:r>
          </a:p>
          <a:p>
            <a:pPr marL="0" indent="0">
              <a:buNone/>
            </a:pPr>
            <a:r>
              <a:rPr lang="en-US" sz="1800" b="1" noProof="0" dirty="0">
                <a:latin typeface="Garamond" panose="02020404030301010803" pitchFamily="18" charset="0"/>
                <a:cs typeface="Times New Roman" panose="02020603050405020304" pitchFamily="18" charset="0"/>
              </a:rPr>
              <a:t>Secondary Colors:</a:t>
            </a:r>
            <a:r>
              <a:rPr lang="en-US" sz="1800" noProof="0" dirty="0">
                <a:latin typeface="Garamond" panose="02020404030301010803" pitchFamily="18" charset="0"/>
                <a:cs typeface="Times New Roman" panose="02020603050405020304" pitchFamily="18" charset="0"/>
              </a:rPr>
              <a:t> The corners of the cube adjacent to white represent the secondary colors, which are formed by mixing two primary colors at full intensity:</a:t>
            </a:r>
          </a:p>
          <a:p>
            <a:pPr lvl="1"/>
            <a:r>
              <a:rPr lang="en-US" sz="1800" b="1" noProof="0" dirty="0">
                <a:latin typeface="Garamond" panose="02020404030301010803" pitchFamily="18" charset="0"/>
                <a:cs typeface="Times New Roman" panose="02020603050405020304" pitchFamily="18" charset="0"/>
              </a:rPr>
              <a:t>Yellow:</a:t>
            </a:r>
            <a:r>
              <a:rPr lang="en-US" sz="1800" noProof="0" dirty="0">
                <a:latin typeface="Garamond" panose="02020404030301010803" pitchFamily="18" charset="0"/>
                <a:cs typeface="Times New Roman" panose="02020603050405020304" pitchFamily="18" charset="0"/>
              </a:rPr>
              <a:t> Red + Green (R max, G max, B 0)</a:t>
            </a:r>
          </a:p>
          <a:p>
            <a:pPr lvl="1"/>
            <a:r>
              <a:rPr lang="en-US" sz="1800" b="1" noProof="0" dirty="0">
                <a:latin typeface="Garamond" panose="02020404030301010803" pitchFamily="18" charset="0"/>
                <a:cs typeface="Times New Roman" panose="02020603050405020304" pitchFamily="18" charset="0"/>
              </a:rPr>
              <a:t>Cyan:</a:t>
            </a:r>
            <a:r>
              <a:rPr lang="en-US" sz="1800" noProof="0" dirty="0">
                <a:latin typeface="Garamond" panose="02020404030301010803" pitchFamily="18" charset="0"/>
                <a:cs typeface="Times New Roman" panose="02020603050405020304" pitchFamily="18" charset="0"/>
              </a:rPr>
              <a:t> Green + Blue (R 0, G max, B max)</a:t>
            </a:r>
          </a:p>
          <a:p>
            <a:pPr lvl="1"/>
            <a:r>
              <a:rPr lang="en-US" sz="1800" b="1" noProof="0" dirty="0">
                <a:latin typeface="Garamond" panose="02020404030301010803" pitchFamily="18" charset="0"/>
                <a:cs typeface="Times New Roman" panose="02020603050405020304" pitchFamily="18" charset="0"/>
              </a:rPr>
              <a:t>Magenta:</a:t>
            </a:r>
            <a:r>
              <a:rPr lang="en-US" sz="1800" noProof="0" dirty="0">
                <a:latin typeface="Garamond" panose="02020404030301010803" pitchFamily="18" charset="0"/>
                <a:cs typeface="Times New Roman" panose="02020603050405020304" pitchFamily="18" charset="0"/>
              </a:rPr>
              <a:t> Red + Blue (R max, G 0, B max)</a:t>
            </a:r>
          </a:p>
        </p:txBody>
      </p:sp>
      <p:sp>
        <p:nvSpPr>
          <p:cNvPr id="4" name="Rectangle 3">
            <a:extLst>
              <a:ext uri="{FF2B5EF4-FFF2-40B4-BE49-F238E27FC236}">
                <a16:creationId xmlns:a16="http://schemas.microsoft.com/office/drawing/2014/main" id="{F1068685-588D-127B-3CE3-063A609A7236}"/>
              </a:ext>
            </a:extLst>
          </p:cNvPr>
          <p:cNvSpPr/>
          <p:nvPr/>
        </p:nvSpPr>
        <p:spPr>
          <a:xfrm>
            <a:off x="6843860" y="1645919"/>
            <a:ext cx="4509940" cy="4019590"/>
          </a:xfrm>
          <a:prstGeom prst="rect">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TextBox 4">
            <a:extLst>
              <a:ext uri="{FF2B5EF4-FFF2-40B4-BE49-F238E27FC236}">
                <a16:creationId xmlns:a16="http://schemas.microsoft.com/office/drawing/2014/main" id="{C51E169A-8299-5377-CE9C-243CB85615A2}"/>
              </a:ext>
            </a:extLst>
          </p:cNvPr>
          <p:cNvSpPr txBox="1"/>
          <p:nvPr/>
        </p:nvSpPr>
        <p:spPr>
          <a:xfrm>
            <a:off x="7047760" y="1800519"/>
            <a:ext cx="3953320" cy="3416320"/>
          </a:xfrm>
          <a:prstGeom prst="rect">
            <a:avLst/>
          </a:prstGeom>
          <a:noFill/>
        </p:spPr>
        <p:txBody>
          <a:bodyPr wrap="square" rtlCol="0">
            <a:spAutoFit/>
          </a:bodyPr>
          <a:lstStyle/>
          <a:p>
            <a:r>
              <a:rPr lang="en-US" b="1" noProof="0" dirty="0">
                <a:latin typeface="Garamond" panose="02020404030301010803" pitchFamily="18" charset="0"/>
              </a:rPr>
              <a:t>For example:- </a:t>
            </a:r>
            <a:r>
              <a:rPr lang="en-US" noProof="0" dirty="0">
                <a:latin typeface="Garamond" panose="02020404030301010803" pitchFamily="18" charset="0"/>
              </a:rPr>
              <a:t>A color is represented as (50, 160, 35). This means, it will go:</a:t>
            </a:r>
          </a:p>
          <a:p>
            <a:endParaRPr lang="en-US" noProof="0" dirty="0">
              <a:latin typeface="Garamond" panose="02020404030301010803" pitchFamily="18" charset="0"/>
            </a:endParaRPr>
          </a:p>
          <a:p>
            <a:pPr marL="285750" indent="-285750">
              <a:buFontTx/>
              <a:buChar char="-"/>
            </a:pPr>
            <a:r>
              <a:rPr lang="en-US" noProof="0" dirty="0">
                <a:latin typeface="Garamond" panose="02020404030301010803" pitchFamily="18" charset="0"/>
              </a:rPr>
              <a:t>50 towards X-Axis (Red)</a:t>
            </a:r>
          </a:p>
          <a:p>
            <a:pPr marL="285750" indent="-285750">
              <a:buFontTx/>
              <a:buChar char="-"/>
            </a:pPr>
            <a:r>
              <a:rPr lang="en-US" noProof="0" dirty="0">
                <a:latin typeface="Garamond" panose="02020404030301010803" pitchFamily="18" charset="0"/>
              </a:rPr>
              <a:t>160 towards Y-Axis (Green)</a:t>
            </a:r>
          </a:p>
          <a:p>
            <a:pPr marL="285750" indent="-285750">
              <a:buFontTx/>
              <a:buChar char="-"/>
            </a:pPr>
            <a:r>
              <a:rPr lang="en-US" noProof="0" dirty="0">
                <a:latin typeface="Garamond" panose="02020404030301010803" pitchFamily="18" charset="0"/>
              </a:rPr>
              <a:t>35 towards Z-Axis (Blue)</a:t>
            </a:r>
          </a:p>
          <a:p>
            <a:pPr marL="285750" indent="-285750">
              <a:buFontTx/>
              <a:buChar char="-"/>
            </a:pPr>
            <a:endParaRPr lang="en-US" noProof="0" dirty="0">
              <a:latin typeface="Garamond" panose="02020404030301010803" pitchFamily="18" charset="0"/>
            </a:endParaRPr>
          </a:p>
          <a:p>
            <a:r>
              <a:rPr lang="en-US" noProof="0" dirty="0">
                <a:latin typeface="Garamond" panose="02020404030301010803" pitchFamily="18" charset="0"/>
              </a:rPr>
              <a:t>The color in that point inside cube will be selected. </a:t>
            </a:r>
          </a:p>
          <a:p>
            <a:r>
              <a:rPr lang="en-US" noProof="0" dirty="0">
                <a:latin typeface="Garamond" panose="02020404030301010803" pitchFamily="18" charset="0"/>
              </a:rPr>
              <a:t>RGB(50, 160, 35) looks like:</a:t>
            </a:r>
          </a:p>
          <a:p>
            <a:endParaRPr lang="en-US" noProof="0" dirty="0">
              <a:latin typeface="Garamond" panose="02020404030301010803" pitchFamily="18" charset="0"/>
            </a:endParaRPr>
          </a:p>
          <a:p>
            <a:endParaRPr lang="en-US" noProof="0" dirty="0">
              <a:latin typeface="Garamond" panose="02020404030301010803" pitchFamily="18" charset="0"/>
            </a:endParaRPr>
          </a:p>
        </p:txBody>
      </p:sp>
      <p:sp>
        <p:nvSpPr>
          <p:cNvPr id="6" name="Rectangle 5">
            <a:extLst>
              <a:ext uri="{FF2B5EF4-FFF2-40B4-BE49-F238E27FC236}">
                <a16:creationId xmlns:a16="http://schemas.microsoft.com/office/drawing/2014/main" id="{85CAEA94-3356-E3C0-130D-00A7DD9B7F07}"/>
              </a:ext>
            </a:extLst>
          </p:cNvPr>
          <p:cNvSpPr/>
          <p:nvPr/>
        </p:nvSpPr>
        <p:spPr>
          <a:xfrm>
            <a:off x="8493550" y="4837858"/>
            <a:ext cx="1216058" cy="603316"/>
          </a:xfrm>
          <a:prstGeom prst="rect">
            <a:avLst/>
          </a:prstGeom>
          <a:solidFill>
            <a:srgbClr val="32A02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itle 1">
            <a:extLst>
              <a:ext uri="{FF2B5EF4-FFF2-40B4-BE49-F238E27FC236}">
                <a16:creationId xmlns:a16="http://schemas.microsoft.com/office/drawing/2014/main" id="{19AB8801-1C5D-925B-AB76-E5B501690346}"/>
              </a:ext>
            </a:extLst>
          </p:cNvPr>
          <p:cNvSpPr>
            <a:spLocks noGrp="1"/>
          </p:cNvSpPr>
          <p:nvPr>
            <p:ph type="title"/>
          </p:nvPr>
        </p:nvSpPr>
        <p:spPr>
          <a:xfrm>
            <a:off x="838200" y="365125"/>
            <a:ext cx="10515600" cy="975995"/>
          </a:xfrm>
          <a:ln w="15875">
            <a:solidFill>
              <a:schemeClr val="tx1"/>
            </a:solidFill>
          </a:ln>
        </p:spPr>
        <p:txBody>
          <a:bodyPr/>
          <a:lstStyle/>
          <a:p>
            <a:pPr algn="ctr"/>
            <a:r>
              <a:rPr lang="en-US" noProof="0" dirty="0">
                <a:latin typeface="Garamond" panose="02020404030301010803" pitchFamily="18" charset="0"/>
              </a:rPr>
              <a:t>RGB Color Representation</a:t>
            </a:r>
          </a:p>
        </p:txBody>
      </p:sp>
    </p:spTree>
    <p:extLst>
      <p:ext uri="{BB962C8B-B14F-4D97-AF65-F5344CB8AC3E}">
        <p14:creationId xmlns:p14="http://schemas.microsoft.com/office/powerpoint/2010/main" val="13802243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4C9C1-3414-499A-CCFE-996F06F4EB06}"/>
              </a:ext>
            </a:extLst>
          </p:cNvPr>
          <p:cNvSpPr>
            <a:spLocks noGrp="1"/>
          </p:cNvSpPr>
          <p:nvPr>
            <p:ph idx="1"/>
          </p:nvPr>
        </p:nvSpPr>
        <p:spPr>
          <a:xfrm>
            <a:off x="838200" y="1630837"/>
            <a:ext cx="10515600" cy="4546126"/>
          </a:xfrm>
        </p:spPr>
        <p:txBody>
          <a:bodyPr>
            <a:normAutofit/>
          </a:bodyPr>
          <a:lstStyle/>
          <a:p>
            <a:pPr marL="0" indent="0">
              <a:buNone/>
            </a:pPr>
            <a:r>
              <a:rPr lang="en-US" sz="1800" noProof="0" dirty="0">
                <a:latin typeface="Garamond" panose="02020404030301010803" pitchFamily="18" charset="0"/>
              </a:rPr>
              <a:t>In computer graphics, everything we see is a color. And most of them uses </a:t>
            </a:r>
            <a:r>
              <a:rPr lang="en-US" sz="1800" b="1" noProof="0" dirty="0">
                <a:latin typeface="Garamond" panose="02020404030301010803" pitchFamily="18" charset="0"/>
              </a:rPr>
              <a:t>RGB </a:t>
            </a:r>
            <a:r>
              <a:rPr lang="en-US" sz="1800" noProof="0" dirty="0">
                <a:latin typeface="Garamond" panose="02020404030301010803" pitchFamily="18" charset="0"/>
              </a:rPr>
              <a:t>color model. The </a:t>
            </a:r>
            <a:r>
              <a:rPr lang="en-US" sz="1800" b="1" noProof="0" dirty="0">
                <a:latin typeface="Garamond" panose="02020404030301010803" pitchFamily="18" charset="0"/>
              </a:rPr>
              <a:t>RGB Color Cube </a:t>
            </a:r>
            <a:r>
              <a:rPr lang="en-US" sz="1800" noProof="0" dirty="0">
                <a:latin typeface="Garamond" panose="02020404030301010803" pitchFamily="18" charset="0"/>
              </a:rPr>
              <a:t>is used in:</a:t>
            </a:r>
          </a:p>
          <a:p>
            <a:pPr marL="342900" indent="-342900">
              <a:buAutoNum type="arabicPeriod"/>
            </a:pPr>
            <a:r>
              <a:rPr lang="en-US" sz="1800" b="1" noProof="0" dirty="0">
                <a:latin typeface="Garamond" panose="02020404030301010803" pitchFamily="18" charset="0"/>
              </a:rPr>
              <a:t>Color Selection tools: </a:t>
            </a:r>
            <a:r>
              <a:rPr lang="en-US" sz="1800" noProof="0" dirty="0">
                <a:latin typeface="Garamond" panose="02020404030301010803" pitchFamily="18" charset="0"/>
              </a:rPr>
              <a:t>Color cubes are used to select one color from many. Software like Photoshop, GIMP uses color cubes to select colors.</a:t>
            </a:r>
          </a:p>
          <a:p>
            <a:pPr marL="342900" indent="-342900">
              <a:buAutoNum type="arabicPeriod"/>
            </a:pPr>
            <a:r>
              <a:rPr lang="en-US" sz="1800" b="1" noProof="0" dirty="0">
                <a:latin typeface="Garamond" panose="02020404030301010803" pitchFamily="18" charset="0"/>
              </a:rPr>
              <a:t>3D Modeling and Rendering:</a:t>
            </a:r>
            <a:r>
              <a:rPr lang="en-US" sz="1800" noProof="0" dirty="0">
                <a:latin typeface="Garamond" panose="02020404030301010803" pitchFamily="18" charset="0"/>
              </a:rPr>
              <a:t> In computer graphics, objects are often colored using RGB values. The color cube provides a framework for defining and interpolating colors across surfaces and during rendering processes.</a:t>
            </a:r>
          </a:p>
          <a:p>
            <a:pPr marL="0" indent="0">
              <a:buNone/>
            </a:pPr>
            <a:endParaRPr lang="en-US" sz="1800" b="1" noProof="0" dirty="0">
              <a:latin typeface="Garamond" panose="02020404030301010803" pitchFamily="18" charset="0"/>
            </a:endParaRPr>
          </a:p>
          <a:p>
            <a:pPr marL="0" indent="0">
              <a:buNone/>
            </a:pPr>
            <a:r>
              <a:rPr lang="en-US" sz="1800" noProof="0" dirty="0">
                <a:latin typeface="Garamond" panose="02020404030301010803" pitchFamily="18" charset="0"/>
              </a:rPr>
              <a:t>Usage in GLUT library:</a:t>
            </a:r>
          </a:p>
          <a:p>
            <a:pPr marL="0" indent="0">
              <a:buNone/>
            </a:pPr>
            <a:r>
              <a:rPr lang="en-US" sz="1800" noProof="0" dirty="0">
                <a:latin typeface="Garamond" panose="02020404030301010803" pitchFamily="18" charset="0"/>
              </a:rPr>
              <a:t>Pure </a:t>
            </a:r>
            <a:r>
              <a:rPr lang="en-US" sz="1800" b="1" noProof="0" dirty="0">
                <a:latin typeface="Garamond" panose="02020404030301010803" pitchFamily="18" charset="0"/>
              </a:rPr>
              <a:t>red </a:t>
            </a:r>
            <a:r>
              <a:rPr lang="en-US" sz="1800" noProof="0" dirty="0">
                <a:latin typeface="Garamond" panose="02020404030301010803" pitchFamily="18" charset="0"/>
              </a:rPr>
              <a:t>color representation – </a:t>
            </a:r>
          </a:p>
        </p:txBody>
      </p:sp>
      <p:sp>
        <p:nvSpPr>
          <p:cNvPr id="4" name="Rectangle 3">
            <a:extLst>
              <a:ext uri="{FF2B5EF4-FFF2-40B4-BE49-F238E27FC236}">
                <a16:creationId xmlns:a16="http://schemas.microsoft.com/office/drawing/2014/main" id="{5366B872-8231-BF5D-8578-B87D87E1AF0E}"/>
              </a:ext>
            </a:extLst>
          </p:cNvPr>
          <p:cNvSpPr/>
          <p:nvPr/>
        </p:nvSpPr>
        <p:spPr>
          <a:xfrm>
            <a:off x="2758911" y="4787366"/>
            <a:ext cx="6674177" cy="1016634"/>
          </a:xfrm>
          <a:prstGeom prst="rect">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TextBox 4">
            <a:extLst>
              <a:ext uri="{FF2B5EF4-FFF2-40B4-BE49-F238E27FC236}">
                <a16:creationId xmlns:a16="http://schemas.microsoft.com/office/drawing/2014/main" id="{AED08375-B8A3-07E8-D274-B36565E785E5}"/>
              </a:ext>
            </a:extLst>
          </p:cNvPr>
          <p:cNvSpPr txBox="1"/>
          <p:nvPr/>
        </p:nvSpPr>
        <p:spPr>
          <a:xfrm>
            <a:off x="3164748" y="5003295"/>
            <a:ext cx="5862502" cy="584775"/>
          </a:xfrm>
          <a:prstGeom prst="rect">
            <a:avLst/>
          </a:prstGeom>
          <a:noFill/>
        </p:spPr>
        <p:txBody>
          <a:bodyPr wrap="none" rtlCol="0">
            <a:spAutoFit/>
          </a:bodyPr>
          <a:lstStyle/>
          <a:p>
            <a:pPr marL="0" indent="0">
              <a:buNone/>
            </a:pPr>
            <a:r>
              <a:rPr lang="en-US" sz="1600" noProof="0" dirty="0">
                <a:latin typeface="Source Code Pro" panose="020B0309030403020204" pitchFamily="49" charset="0"/>
                <a:ea typeface="Source Code Pro" panose="020B0309030403020204" pitchFamily="49" charset="0"/>
              </a:rPr>
              <a:t>glColor3f(1.0, 0.0, 0.0) // using float values</a:t>
            </a:r>
          </a:p>
          <a:p>
            <a:pPr marL="0" indent="0">
              <a:buNone/>
            </a:pPr>
            <a:r>
              <a:rPr lang="en-US" sz="1600" noProof="0" dirty="0">
                <a:latin typeface="Source Code Pro" panose="020B0309030403020204" pitchFamily="49" charset="0"/>
                <a:ea typeface="Source Code Pro" panose="020B0309030403020204" pitchFamily="49" charset="0"/>
              </a:rPr>
              <a:t>glColor3ub(255, 0, 0) // using integers</a:t>
            </a:r>
          </a:p>
        </p:txBody>
      </p:sp>
      <p:sp>
        <p:nvSpPr>
          <p:cNvPr id="8" name="Title 1">
            <a:extLst>
              <a:ext uri="{FF2B5EF4-FFF2-40B4-BE49-F238E27FC236}">
                <a16:creationId xmlns:a16="http://schemas.microsoft.com/office/drawing/2014/main" id="{E31F8E6C-8EFA-77B8-1414-AAC43E826917}"/>
              </a:ext>
            </a:extLst>
          </p:cNvPr>
          <p:cNvSpPr>
            <a:spLocks noGrp="1"/>
          </p:cNvSpPr>
          <p:nvPr>
            <p:ph type="title"/>
          </p:nvPr>
        </p:nvSpPr>
        <p:spPr>
          <a:xfrm>
            <a:off x="838200" y="365125"/>
            <a:ext cx="10515600" cy="975995"/>
          </a:xfrm>
          <a:ln w="15875">
            <a:solidFill>
              <a:schemeClr val="tx1"/>
            </a:solidFill>
          </a:ln>
        </p:spPr>
        <p:txBody>
          <a:bodyPr/>
          <a:lstStyle/>
          <a:p>
            <a:pPr algn="ctr"/>
            <a:r>
              <a:rPr lang="en-US" noProof="0" dirty="0">
                <a:latin typeface="Garamond" panose="02020404030301010803" pitchFamily="18" charset="0"/>
              </a:rPr>
              <a:t>Applications of Color Cube</a:t>
            </a:r>
          </a:p>
        </p:txBody>
      </p:sp>
    </p:spTree>
    <p:extLst>
      <p:ext uri="{BB962C8B-B14F-4D97-AF65-F5344CB8AC3E}">
        <p14:creationId xmlns:p14="http://schemas.microsoft.com/office/powerpoint/2010/main" val="10089185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C5461-A834-D6AB-E264-716CDA3F082E}"/>
              </a:ext>
            </a:extLst>
          </p:cNvPr>
          <p:cNvSpPr>
            <a:spLocks noGrp="1"/>
          </p:cNvSpPr>
          <p:nvPr>
            <p:ph type="ctrTitle"/>
          </p:nvPr>
        </p:nvSpPr>
        <p:spPr>
          <a:xfrm>
            <a:off x="1524000" y="1801803"/>
            <a:ext cx="9144000" cy="2387600"/>
          </a:xfrm>
        </p:spPr>
        <p:txBody>
          <a:bodyPr/>
          <a:lstStyle/>
          <a:p>
            <a:r>
              <a:rPr lang="en-US" b="1" noProof="0" dirty="0">
                <a:latin typeface="Garamond" panose="02020404030301010803" pitchFamily="18" charset="0"/>
              </a:rPr>
              <a:t>Transformation Between Color Systems </a:t>
            </a:r>
          </a:p>
        </p:txBody>
      </p:sp>
    </p:spTree>
    <p:extLst>
      <p:ext uri="{BB962C8B-B14F-4D97-AF65-F5344CB8AC3E}">
        <p14:creationId xmlns:p14="http://schemas.microsoft.com/office/powerpoint/2010/main" val="26020919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F7566E-9F49-ED0D-730F-D6AFB57C5488}"/>
              </a:ext>
            </a:extLst>
          </p:cNvPr>
          <p:cNvSpPr txBox="1"/>
          <p:nvPr/>
        </p:nvSpPr>
        <p:spPr>
          <a:xfrm>
            <a:off x="1140095" y="620963"/>
            <a:ext cx="9739187" cy="5909310"/>
          </a:xfrm>
          <a:prstGeom prst="rect">
            <a:avLst/>
          </a:prstGeom>
          <a:noFill/>
        </p:spPr>
        <p:txBody>
          <a:bodyPr wrap="square" rtlCol="0">
            <a:spAutoFit/>
          </a:bodyPr>
          <a:lstStyle/>
          <a:p>
            <a:pPr>
              <a:buNone/>
            </a:pPr>
            <a:r>
              <a:rPr lang="en-US" sz="3200" b="1" noProof="0" dirty="0">
                <a:latin typeface="Garamond" panose="02020404030301010803" pitchFamily="18" charset="0"/>
                <a:ea typeface="Cambria Math" panose="02040503050406030204" pitchFamily="18" charset="0"/>
              </a:rPr>
              <a:t>Introduction to Color Systems</a:t>
            </a:r>
          </a:p>
          <a:p>
            <a:pPr>
              <a:buNone/>
            </a:pPr>
            <a:endParaRPr lang="en-US" sz="2800" b="1" noProof="0" dirty="0">
              <a:latin typeface="Garamond" panose="02020404030301010803" pitchFamily="18" charset="0"/>
              <a:ea typeface="Cambria Math" panose="02040503050406030204" pitchFamily="18" charset="0"/>
            </a:endParaRPr>
          </a:p>
          <a:p>
            <a:r>
              <a:rPr lang="en-US" noProof="0" dirty="0">
                <a:latin typeface="Garamond" panose="02020404030301010803" pitchFamily="18" charset="0"/>
                <a:ea typeface="Roboto" panose="02000000000000000000" pitchFamily="2" charset="0"/>
              </a:rPr>
              <a:t>In computer graphics, colors are represented numerically. Different color models (or systems) represent colors using different numerical formats tailored for specific applications like display, printing, or image processing.</a:t>
            </a:r>
          </a:p>
          <a:p>
            <a:endParaRPr lang="en-US" noProof="0" dirty="0">
              <a:latin typeface="Garamond" panose="02020404030301010803" pitchFamily="18" charset="0"/>
            </a:endParaRPr>
          </a:p>
          <a:p>
            <a:endParaRPr lang="en-US" noProof="0" dirty="0">
              <a:latin typeface="Garamond" panose="02020404030301010803" pitchFamily="18" charset="0"/>
            </a:endParaRPr>
          </a:p>
          <a:p>
            <a:pPr>
              <a:buNone/>
            </a:pPr>
            <a:r>
              <a:rPr lang="en-US" sz="2400" b="1" noProof="0" dirty="0">
                <a:latin typeface="Garamond" panose="02020404030301010803" pitchFamily="18" charset="0"/>
                <a:ea typeface="Cambria Math" panose="02040503050406030204" pitchFamily="18" charset="0"/>
              </a:rPr>
              <a:t>What is a Color System (Model)?</a:t>
            </a:r>
          </a:p>
          <a:p>
            <a:pPr>
              <a:buNone/>
            </a:pPr>
            <a:endParaRPr lang="en-US" sz="2400" b="1" noProof="0" dirty="0">
              <a:latin typeface="Garamond" panose="02020404030301010803" pitchFamily="18" charset="0"/>
              <a:ea typeface="Cambria Math" panose="02040503050406030204" pitchFamily="18" charset="0"/>
            </a:endParaRPr>
          </a:p>
          <a:p>
            <a:pPr>
              <a:buNone/>
            </a:pPr>
            <a:r>
              <a:rPr lang="en-US" noProof="0" dirty="0">
                <a:latin typeface="Garamond" panose="02020404030301010803" pitchFamily="18" charset="0"/>
                <a:ea typeface="Roboto" panose="02000000000000000000" pitchFamily="2" charset="0"/>
              </a:rPr>
              <a:t>A </a:t>
            </a:r>
            <a:r>
              <a:rPr lang="en-US" b="1" noProof="0" dirty="0">
                <a:latin typeface="Garamond" panose="02020404030301010803" pitchFamily="18" charset="0"/>
                <a:ea typeface="Roboto" panose="02000000000000000000" pitchFamily="2" charset="0"/>
              </a:rPr>
              <a:t>Color System</a:t>
            </a:r>
            <a:r>
              <a:rPr lang="en-US" noProof="0" dirty="0">
                <a:latin typeface="Garamond" panose="02020404030301010803" pitchFamily="18" charset="0"/>
                <a:ea typeface="Roboto" panose="02000000000000000000" pitchFamily="2" charset="0"/>
              </a:rPr>
              <a:t> is a way to represent, describe, and reproduce colors in a standard format.</a:t>
            </a:r>
            <a:br>
              <a:rPr lang="en-US" noProof="0" dirty="0">
                <a:latin typeface="Garamond" panose="02020404030301010803" pitchFamily="18" charset="0"/>
                <a:ea typeface="Roboto" panose="02000000000000000000" pitchFamily="2" charset="0"/>
              </a:rPr>
            </a:br>
            <a:r>
              <a:rPr lang="en-US" noProof="0" dirty="0">
                <a:latin typeface="Garamond" panose="02020404030301010803" pitchFamily="18" charset="0"/>
                <a:ea typeface="Roboto" panose="02000000000000000000" pitchFamily="2" charset="0"/>
              </a:rPr>
              <a:t>Examples:</a:t>
            </a:r>
          </a:p>
          <a:p>
            <a:pPr algn="just"/>
            <a:r>
              <a:rPr lang="en-US" noProof="0" dirty="0">
                <a:latin typeface="Garamond" panose="02020404030301010803" pitchFamily="18" charset="0"/>
                <a:ea typeface="Roboto" panose="02000000000000000000" pitchFamily="2" charset="0"/>
              </a:rPr>
              <a:t>                      RGB (Red, Green, Blue)</a:t>
            </a:r>
          </a:p>
          <a:p>
            <a:pPr algn="just"/>
            <a:r>
              <a:rPr lang="en-US" noProof="0" dirty="0">
                <a:latin typeface="Garamond" panose="02020404030301010803" pitchFamily="18" charset="0"/>
                <a:ea typeface="Roboto" panose="02000000000000000000" pitchFamily="2" charset="0"/>
              </a:rPr>
              <a:t>                      CMY (Cyan, Magenta, Yellow)</a:t>
            </a:r>
          </a:p>
          <a:p>
            <a:pPr algn="just"/>
            <a:r>
              <a:rPr lang="en-US" noProof="0" dirty="0">
                <a:latin typeface="Garamond" panose="02020404030301010803" pitchFamily="18" charset="0"/>
                <a:ea typeface="Roboto" panose="02000000000000000000" pitchFamily="2" charset="0"/>
              </a:rPr>
              <a:t>                      CMYK (Cyan, Magenta, Yellow, Black)</a:t>
            </a:r>
          </a:p>
          <a:p>
            <a:pPr algn="just"/>
            <a:r>
              <a:rPr lang="en-US" noProof="0" dirty="0">
                <a:latin typeface="Garamond" panose="02020404030301010803" pitchFamily="18" charset="0"/>
                <a:ea typeface="Roboto" panose="02000000000000000000" pitchFamily="2" charset="0"/>
              </a:rPr>
              <a:t>                      HSV (Hue, Saturation, Value)</a:t>
            </a:r>
          </a:p>
          <a:p>
            <a:pPr algn="just"/>
            <a:r>
              <a:rPr lang="en-US" noProof="0" dirty="0">
                <a:latin typeface="Garamond" panose="02020404030301010803" pitchFamily="18" charset="0"/>
                <a:ea typeface="Roboto" panose="02000000000000000000" pitchFamily="2" charset="0"/>
              </a:rPr>
              <a:t>                      HSL (Hue, Saturation, Lightness)</a:t>
            </a:r>
          </a:p>
          <a:p>
            <a:pPr algn="just"/>
            <a:r>
              <a:rPr lang="en-US" noProof="0" dirty="0">
                <a:latin typeface="Garamond" panose="02020404030301010803" pitchFamily="18" charset="0"/>
                <a:ea typeface="Roboto" panose="02000000000000000000" pitchFamily="2" charset="0"/>
              </a:rPr>
              <a:t>                      YUV, YIQ (used in video)</a:t>
            </a:r>
          </a:p>
          <a:p>
            <a:pPr algn="just"/>
            <a:r>
              <a:rPr lang="en-US" noProof="0" dirty="0">
                <a:latin typeface="Garamond" panose="02020404030301010803" pitchFamily="18" charset="0"/>
                <a:ea typeface="Roboto" panose="02000000000000000000" pitchFamily="2" charset="0"/>
              </a:rPr>
              <a:t>                      CIE XYZ (perceptual color spaces)</a:t>
            </a:r>
          </a:p>
          <a:p>
            <a:endParaRPr lang="en-US" noProof="0" dirty="0">
              <a:latin typeface="Garamond" panose="02020404030301010803" pitchFamily="18" charset="0"/>
            </a:endParaRPr>
          </a:p>
        </p:txBody>
      </p:sp>
    </p:spTree>
    <p:extLst>
      <p:ext uri="{BB962C8B-B14F-4D97-AF65-F5344CB8AC3E}">
        <p14:creationId xmlns:p14="http://schemas.microsoft.com/office/powerpoint/2010/main" val="30149816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BC028D-3B17-0E44-8760-3CDD84481418}"/>
              </a:ext>
            </a:extLst>
          </p:cNvPr>
          <p:cNvSpPr txBox="1"/>
          <p:nvPr/>
        </p:nvSpPr>
        <p:spPr>
          <a:xfrm>
            <a:off x="1543664" y="845573"/>
            <a:ext cx="8868697" cy="4431983"/>
          </a:xfrm>
          <a:prstGeom prst="rect">
            <a:avLst/>
          </a:prstGeom>
          <a:noFill/>
        </p:spPr>
        <p:txBody>
          <a:bodyPr wrap="square" rtlCol="0">
            <a:spAutoFit/>
          </a:bodyPr>
          <a:lstStyle/>
          <a:p>
            <a:pPr>
              <a:buNone/>
            </a:pPr>
            <a:r>
              <a:rPr lang="en-US" sz="3200" b="1" noProof="0" dirty="0">
                <a:latin typeface="Garamond" panose="02020404030301010803" pitchFamily="18" charset="0"/>
                <a:ea typeface="Cambria Math" panose="02040503050406030204" pitchFamily="18" charset="0"/>
              </a:rPr>
              <a:t>Need for Color System Transformation</a:t>
            </a:r>
          </a:p>
          <a:p>
            <a:pPr>
              <a:buNone/>
            </a:pPr>
            <a:endParaRPr lang="en-US" sz="3200" b="1" noProof="0" dirty="0">
              <a:latin typeface="Garamond" panose="02020404030301010803" pitchFamily="18" charset="0"/>
              <a:ea typeface="Cambria Math" panose="02040503050406030204" pitchFamily="18" charset="0"/>
            </a:endParaRPr>
          </a:p>
          <a:p>
            <a:r>
              <a:rPr lang="en-US" sz="2000" noProof="0" dirty="0">
                <a:latin typeface="Garamond" panose="02020404030301010803" pitchFamily="18" charset="0"/>
                <a:ea typeface="Roboto" panose="02000000000000000000" pitchFamily="2" charset="0"/>
              </a:rPr>
              <a:t>Devices interpret color differently.</a:t>
            </a:r>
          </a:p>
          <a:p>
            <a:r>
              <a:rPr lang="en-US" sz="2000" noProof="0" dirty="0">
                <a:latin typeface="Garamond" panose="02020404030301010803" pitchFamily="18" charset="0"/>
                <a:ea typeface="Roboto" panose="02000000000000000000" pitchFamily="2" charset="0"/>
              </a:rPr>
              <a:t>Different color systems serve different applications (e.g., RGB for display, CMYK for printing).</a:t>
            </a:r>
          </a:p>
          <a:p>
            <a:endParaRPr lang="en-US" sz="2000" noProof="0" dirty="0">
              <a:latin typeface="Garamond" panose="02020404030301010803" pitchFamily="18" charset="0"/>
              <a:ea typeface="Roboto" panose="02000000000000000000" pitchFamily="2" charset="0"/>
            </a:endParaRPr>
          </a:p>
          <a:p>
            <a:r>
              <a:rPr lang="en-US" sz="2000" noProof="0" dirty="0">
                <a:latin typeface="Garamond" panose="02020404030301010803" pitchFamily="18" charset="0"/>
                <a:ea typeface="Roboto" panose="02000000000000000000" pitchFamily="2" charset="0"/>
              </a:rPr>
              <a:t>For accurate color rendering when images move between devices/systems.</a:t>
            </a:r>
          </a:p>
          <a:p>
            <a:r>
              <a:rPr lang="en-US" sz="2000" noProof="0" dirty="0">
                <a:latin typeface="Garamond" panose="02020404030301010803" pitchFamily="18" charset="0"/>
                <a:ea typeface="Roboto" panose="02000000000000000000" pitchFamily="2" charset="0"/>
              </a:rPr>
              <a:t>Useful in tasks like:</a:t>
            </a:r>
          </a:p>
          <a:p>
            <a:pPr marL="742950" lvl="1" indent="-285750">
              <a:buFont typeface="Arial" panose="020B0604020202020204" pitchFamily="34" charset="0"/>
              <a:buChar char="•"/>
            </a:pPr>
            <a:r>
              <a:rPr lang="en-US" sz="2000" noProof="0" dirty="0">
                <a:latin typeface="Garamond" panose="02020404030301010803" pitchFamily="18" charset="0"/>
                <a:ea typeface="Roboto" panose="02000000000000000000" pitchFamily="2" charset="0"/>
              </a:rPr>
              <a:t>Image enhancement</a:t>
            </a:r>
          </a:p>
          <a:p>
            <a:pPr marL="742950" lvl="1" indent="-285750">
              <a:buFont typeface="Arial" panose="020B0604020202020204" pitchFamily="34" charset="0"/>
              <a:buChar char="•"/>
            </a:pPr>
            <a:r>
              <a:rPr lang="en-US" sz="2000" noProof="0" dirty="0">
                <a:latin typeface="Garamond" panose="02020404030301010803" pitchFamily="18" charset="0"/>
                <a:ea typeface="Roboto" panose="02000000000000000000" pitchFamily="2" charset="0"/>
              </a:rPr>
              <a:t>Video editing</a:t>
            </a:r>
          </a:p>
          <a:p>
            <a:pPr marL="742950" lvl="1" indent="-285750">
              <a:buFont typeface="Arial" panose="020B0604020202020204" pitchFamily="34" charset="0"/>
              <a:buChar char="•"/>
            </a:pPr>
            <a:r>
              <a:rPr lang="en-US" sz="2000" noProof="0" dirty="0">
                <a:latin typeface="Garamond" panose="02020404030301010803" pitchFamily="18" charset="0"/>
                <a:ea typeface="Roboto" panose="02000000000000000000" pitchFamily="2" charset="0"/>
              </a:rPr>
              <a:t>Computer vision</a:t>
            </a:r>
          </a:p>
          <a:p>
            <a:pPr marL="742950" lvl="1" indent="-285750">
              <a:buFont typeface="Arial" panose="020B0604020202020204" pitchFamily="34" charset="0"/>
              <a:buChar char="•"/>
            </a:pPr>
            <a:r>
              <a:rPr lang="en-US" sz="2000" noProof="0" dirty="0">
                <a:latin typeface="Garamond" panose="02020404030301010803" pitchFamily="18" charset="0"/>
                <a:ea typeface="Roboto" panose="02000000000000000000" pitchFamily="2" charset="0"/>
              </a:rPr>
              <a:t>Medical imaging</a:t>
            </a:r>
          </a:p>
          <a:p>
            <a:r>
              <a:rPr lang="en-US" noProof="0" dirty="0">
                <a:latin typeface="Garamond" panose="02020404030301010803" pitchFamily="18" charset="0"/>
                <a:ea typeface="Roboto" panose="02000000000000000000" pitchFamily="2" charset="0"/>
              </a:rPr>
              <a:t> </a:t>
            </a:r>
          </a:p>
        </p:txBody>
      </p:sp>
    </p:spTree>
    <p:extLst>
      <p:ext uri="{BB962C8B-B14F-4D97-AF65-F5344CB8AC3E}">
        <p14:creationId xmlns:p14="http://schemas.microsoft.com/office/powerpoint/2010/main" val="17920781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7869D4-48C1-5626-1E06-AEFE8B35E092}"/>
              </a:ext>
            </a:extLst>
          </p:cNvPr>
          <p:cNvSpPr txBox="1"/>
          <p:nvPr/>
        </p:nvSpPr>
        <p:spPr>
          <a:xfrm>
            <a:off x="830826" y="210026"/>
            <a:ext cx="10530348" cy="6647974"/>
          </a:xfrm>
          <a:prstGeom prst="rect">
            <a:avLst/>
          </a:prstGeom>
          <a:noFill/>
        </p:spPr>
        <p:txBody>
          <a:bodyPr wrap="square" rtlCol="0">
            <a:spAutoFit/>
          </a:bodyPr>
          <a:lstStyle/>
          <a:p>
            <a:pPr>
              <a:buNone/>
            </a:pPr>
            <a:r>
              <a:rPr lang="en-US" sz="2400" b="1" noProof="0" dirty="0">
                <a:latin typeface="Garamond" panose="02020404030301010803" pitchFamily="18" charset="0"/>
                <a:ea typeface="Cambria Math" panose="02040503050406030204" pitchFamily="18" charset="0"/>
              </a:rPr>
              <a:t>🎨 RGB to CMY</a:t>
            </a:r>
          </a:p>
          <a:p>
            <a:pPr>
              <a:buNone/>
            </a:pPr>
            <a:endParaRPr lang="en-US" sz="2400" b="1" noProof="0" dirty="0">
              <a:latin typeface="Garamond" panose="02020404030301010803" pitchFamily="18" charset="0"/>
              <a:ea typeface="Cambria Math" panose="02040503050406030204" pitchFamily="18" charset="0"/>
            </a:endParaRPr>
          </a:p>
          <a:p>
            <a:pPr>
              <a:buNone/>
            </a:pPr>
            <a:r>
              <a:rPr lang="en-US" b="1" noProof="0" dirty="0">
                <a:latin typeface="Garamond" panose="02020404030301010803" pitchFamily="18" charset="0"/>
                <a:ea typeface="Roboto" panose="02000000000000000000" pitchFamily="2" charset="0"/>
              </a:rPr>
              <a:t>Purpose:</a:t>
            </a:r>
            <a:br>
              <a:rPr lang="en-US" noProof="0" dirty="0">
                <a:latin typeface="Garamond" panose="02020404030301010803" pitchFamily="18" charset="0"/>
                <a:ea typeface="Roboto" panose="02000000000000000000" pitchFamily="2" charset="0"/>
              </a:rPr>
            </a:br>
            <a:r>
              <a:rPr lang="en-US" noProof="0" dirty="0">
                <a:latin typeface="Garamond" panose="02020404030301010803" pitchFamily="18" charset="0"/>
                <a:ea typeface="Roboto" panose="02000000000000000000" pitchFamily="2" charset="0"/>
              </a:rPr>
              <a:t>Convert colors for printing systems, as printers use CMY (Cyan, Magenta, Yellow) inks which absorb light (subtractive model), while screens use RGB (Red , Green , Blue).</a:t>
            </a:r>
          </a:p>
          <a:p>
            <a:pPr>
              <a:buNone/>
            </a:pPr>
            <a:r>
              <a:rPr lang="en-US" b="1" noProof="0" dirty="0">
                <a:latin typeface="Garamond" panose="02020404030301010803" pitchFamily="18" charset="0"/>
                <a:ea typeface="Roboto" panose="02000000000000000000" pitchFamily="2" charset="0"/>
              </a:rPr>
              <a:t>Formulas:</a:t>
            </a:r>
            <a:endParaRPr lang="en-US" noProof="0" dirty="0">
              <a:latin typeface="Garamond" panose="02020404030301010803" pitchFamily="18" charset="0"/>
              <a:ea typeface="Roboto" panose="02000000000000000000" pitchFamily="2" charset="0"/>
            </a:endParaRPr>
          </a:p>
          <a:p>
            <a:r>
              <a:rPr lang="en-US" noProof="0" dirty="0">
                <a:latin typeface="Garamond" panose="02020404030301010803" pitchFamily="18" charset="0"/>
                <a:ea typeface="Roboto" panose="02000000000000000000" pitchFamily="2" charset="0"/>
              </a:rPr>
              <a:t>                 C=1−R </a:t>
            </a:r>
          </a:p>
          <a:p>
            <a:r>
              <a:rPr lang="en-US" noProof="0" dirty="0">
                <a:latin typeface="Garamond" panose="02020404030301010803" pitchFamily="18" charset="0"/>
                <a:ea typeface="Roboto" panose="02000000000000000000" pitchFamily="2" charset="0"/>
              </a:rPr>
              <a:t>                 M=1−G</a:t>
            </a:r>
          </a:p>
          <a:p>
            <a:r>
              <a:rPr lang="en-US" noProof="0" dirty="0">
                <a:latin typeface="Garamond" panose="02020404030301010803" pitchFamily="18" charset="0"/>
                <a:ea typeface="Roboto" panose="02000000000000000000" pitchFamily="2" charset="0"/>
              </a:rPr>
              <a:t>                 Y=1−B</a:t>
            </a:r>
          </a:p>
          <a:p>
            <a:r>
              <a:rPr lang="en-US" b="1" noProof="0" dirty="0">
                <a:latin typeface="Garamond" panose="02020404030301010803" pitchFamily="18" charset="0"/>
                <a:ea typeface="Roboto" panose="02000000000000000000" pitchFamily="2" charset="0"/>
              </a:rPr>
              <a:t>Note:</a:t>
            </a:r>
            <a:br>
              <a:rPr lang="en-US" noProof="0" dirty="0">
                <a:latin typeface="Garamond" panose="02020404030301010803" pitchFamily="18" charset="0"/>
                <a:ea typeface="Roboto" panose="02000000000000000000" pitchFamily="2" charset="0"/>
              </a:rPr>
            </a:br>
            <a:r>
              <a:rPr lang="en-US" noProof="0" dirty="0">
                <a:latin typeface="Garamond" panose="02020404030301010803" pitchFamily="18" charset="0"/>
                <a:ea typeface="Roboto" panose="02000000000000000000" pitchFamily="2" charset="0"/>
              </a:rPr>
              <a:t>Input RGB values should be in the range 0–1.0 </a:t>
            </a:r>
          </a:p>
          <a:p>
            <a:r>
              <a:rPr lang="en-US" noProof="0" dirty="0">
                <a:latin typeface="Garamond" panose="02020404030301010803" pitchFamily="18" charset="0"/>
                <a:ea typeface="Roboto" panose="02000000000000000000" pitchFamily="2" charset="0"/>
              </a:rPr>
              <a:t>(if in 0–255, divide by 255 first).</a:t>
            </a:r>
          </a:p>
          <a:p>
            <a:endParaRPr lang="en-US" sz="2400" b="1" noProof="0" dirty="0">
              <a:latin typeface="Garamond" panose="02020404030301010803" pitchFamily="18" charset="0"/>
              <a:ea typeface="Cambria Math" panose="02040503050406030204" pitchFamily="18" charset="0"/>
            </a:endParaRPr>
          </a:p>
          <a:p>
            <a:pPr>
              <a:buNone/>
            </a:pPr>
            <a:r>
              <a:rPr lang="en-US" sz="2400" b="1" noProof="0" dirty="0">
                <a:latin typeface="Garamond" panose="02020404030301010803" pitchFamily="18" charset="0"/>
                <a:ea typeface="Cambria Math" panose="02040503050406030204" pitchFamily="18" charset="0"/>
              </a:rPr>
              <a:t>🎨 CMY to RGB</a:t>
            </a:r>
          </a:p>
          <a:p>
            <a:pPr>
              <a:buNone/>
            </a:pPr>
            <a:endParaRPr lang="en-US" sz="2400" b="1" noProof="0" dirty="0">
              <a:latin typeface="Garamond" panose="02020404030301010803" pitchFamily="18" charset="0"/>
              <a:ea typeface="Cambria Math" panose="02040503050406030204" pitchFamily="18" charset="0"/>
            </a:endParaRPr>
          </a:p>
          <a:p>
            <a:pPr>
              <a:buNone/>
            </a:pPr>
            <a:r>
              <a:rPr lang="en-US" b="1" noProof="0" dirty="0">
                <a:latin typeface="Garamond" panose="02020404030301010803" pitchFamily="18" charset="0"/>
                <a:ea typeface="Roboto" panose="02000000000000000000" pitchFamily="2" charset="0"/>
              </a:rPr>
              <a:t>Purpose:</a:t>
            </a:r>
            <a:br>
              <a:rPr lang="en-US" noProof="0" dirty="0">
                <a:latin typeface="Garamond" panose="02020404030301010803" pitchFamily="18" charset="0"/>
                <a:ea typeface="Roboto" panose="02000000000000000000" pitchFamily="2" charset="0"/>
              </a:rPr>
            </a:br>
            <a:r>
              <a:rPr lang="en-US" noProof="0" dirty="0">
                <a:latin typeface="Garamond" panose="02020404030301010803" pitchFamily="18" charset="0"/>
                <a:ea typeface="Roboto" panose="02000000000000000000" pitchFamily="2" charset="0"/>
              </a:rPr>
              <a:t>Reverse of RGB to CMY — converts print colors back to display format.</a:t>
            </a:r>
          </a:p>
          <a:p>
            <a:pPr>
              <a:buNone/>
            </a:pPr>
            <a:r>
              <a:rPr lang="en-US" b="1" noProof="0" dirty="0">
                <a:latin typeface="Garamond" panose="02020404030301010803" pitchFamily="18" charset="0"/>
                <a:ea typeface="Roboto" panose="02000000000000000000" pitchFamily="2" charset="0"/>
              </a:rPr>
              <a:t>Formulas:</a:t>
            </a:r>
            <a:endParaRPr lang="en-US" noProof="0" dirty="0">
              <a:latin typeface="Garamond" panose="02020404030301010803" pitchFamily="18" charset="0"/>
              <a:ea typeface="Roboto" panose="02000000000000000000" pitchFamily="2" charset="0"/>
            </a:endParaRPr>
          </a:p>
          <a:p>
            <a:pPr>
              <a:buNone/>
            </a:pPr>
            <a:r>
              <a:rPr lang="en-US" noProof="0" dirty="0">
                <a:latin typeface="Garamond" panose="02020404030301010803" pitchFamily="18" charset="0"/>
                <a:ea typeface="Roboto" panose="02000000000000000000" pitchFamily="2" charset="0"/>
              </a:rPr>
              <a:t>                 R=1−C</a:t>
            </a:r>
          </a:p>
          <a:p>
            <a:pPr>
              <a:buNone/>
            </a:pPr>
            <a:r>
              <a:rPr lang="en-US" noProof="0" dirty="0">
                <a:latin typeface="Garamond" panose="02020404030301010803" pitchFamily="18" charset="0"/>
                <a:ea typeface="Roboto" panose="02000000000000000000" pitchFamily="2" charset="0"/>
              </a:rPr>
              <a:t>                 G=1−M</a:t>
            </a:r>
          </a:p>
          <a:p>
            <a:pPr>
              <a:buNone/>
            </a:pPr>
            <a:r>
              <a:rPr lang="en-US" noProof="0" dirty="0">
                <a:latin typeface="Garamond" panose="02020404030301010803" pitchFamily="18" charset="0"/>
                <a:ea typeface="Roboto" panose="02000000000000000000" pitchFamily="2" charset="0"/>
              </a:rPr>
              <a:t>                 B=1−Y</a:t>
            </a:r>
          </a:p>
          <a:p>
            <a:endParaRPr lang="en-US" noProof="0" dirty="0">
              <a:latin typeface="Garamond" panose="02020404030301010803" pitchFamily="18" charset="0"/>
            </a:endParaRPr>
          </a:p>
        </p:txBody>
      </p:sp>
      <p:pic>
        <p:nvPicPr>
          <p:cNvPr id="3" name="Picture 2">
            <a:extLst>
              <a:ext uri="{FF2B5EF4-FFF2-40B4-BE49-F238E27FC236}">
                <a16:creationId xmlns:a16="http://schemas.microsoft.com/office/drawing/2014/main" id="{F591C7F8-1A9D-88E3-0E23-C3F28C0CB5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2219" y="2008402"/>
            <a:ext cx="2698955" cy="2698955"/>
          </a:xfrm>
          <a:prstGeom prst="rect">
            <a:avLst/>
          </a:prstGeom>
          <a:effectLst>
            <a:softEdge rad="101600"/>
          </a:effectLst>
        </p:spPr>
      </p:pic>
    </p:spTree>
    <p:extLst>
      <p:ext uri="{BB962C8B-B14F-4D97-AF65-F5344CB8AC3E}">
        <p14:creationId xmlns:p14="http://schemas.microsoft.com/office/powerpoint/2010/main" val="6554238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B7A2260-E71E-FAB4-FC3A-053B3BC1DFCA}"/>
              </a:ext>
            </a:extLst>
          </p:cNvPr>
          <p:cNvSpPr txBox="1"/>
          <p:nvPr/>
        </p:nvSpPr>
        <p:spPr>
          <a:xfrm>
            <a:off x="737419" y="491612"/>
            <a:ext cx="11139948" cy="3077766"/>
          </a:xfrm>
          <a:prstGeom prst="rect">
            <a:avLst/>
          </a:prstGeom>
          <a:noFill/>
        </p:spPr>
        <p:txBody>
          <a:bodyPr wrap="square" rtlCol="0">
            <a:spAutoFit/>
          </a:bodyPr>
          <a:lstStyle/>
          <a:p>
            <a:r>
              <a:rPr lang="en-US" sz="2400" noProof="0" dirty="0">
                <a:latin typeface="Garamond" panose="02020404030301010803" pitchFamily="18" charset="0"/>
              </a:rPr>
              <a:t>🎨 </a:t>
            </a:r>
            <a:r>
              <a:rPr lang="en-US" sz="2400" b="1" noProof="0" dirty="0">
                <a:latin typeface="Garamond" panose="02020404030301010803" pitchFamily="18" charset="0"/>
                <a:ea typeface="Cambria Math" panose="02040503050406030204" pitchFamily="18" charset="0"/>
              </a:rPr>
              <a:t>RGB to CMYK</a:t>
            </a:r>
          </a:p>
          <a:p>
            <a:endParaRPr lang="en-US" sz="2400" b="1" noProof="0" dirty="0">
              <a:latin typeface="Garamond" panose="02020404030301010803" pitchFamily="18" charset="0"/>
              <a:ea typeface="Cambria Math" panose="02040503050406030204" pitchFamily="18" charset="0"/>
            </a:endParaRPr>
          </a:p>
          <a:p>
            <a:r>
              <a:rPr lang="en-US" noProof="0" dirty="0">
                <a:latin typeface="Garamond" panose="02020404030301010803" pitchFamily="18" charset="0"/>
                <a:ea typeface="Roboto" panose="02000000000000000000" pitchFamily="2" charset="0"/>
              </a:rPr>
              <a:t>           C = Cyan </a:t>
            </a:r>
          </a:p>
          <a:p>
            <a:r>
              <a:rPr lang="en-US" noProof="0" dirty="0">
                <a:latin typeface="Garamond" panose="02020404030301010803" pitchFamily="18" charset="0"/>
                <a:ea typeface="Roboto" panose="02000000000000000000" pitchFamily="2" charset="0"/>
              </a:rPr>
              <a:t>           M = Magenta </a:t>
            </a:r>
          </a:p>
          <a:p>
            <a:r>
              <a:rPr lang="en-US" noProof="0" dirty="0">
                <a:latin typeface="Garamond" panose="02020404030301010803" pitchFamily="18" charset="0"/>
                <a:ea typeface="Roboto" panose="02000000000000000000" pitchFamily="2" charset="0"/>
              </a:rPr>
              <a:t>            Y = Yellow</a:t>
            </a:r>
          </a:p>
          <a:p>
            <a:r>
              <a:rPr lang="en-US" noProof="0" dirty="0">
                <a:latin typeface="Garamond" panose="02020404030301010803" pitchFamily="18" charset="0"/>
                <a:ea typeface="Roboto" panose="02000000000000000000" pitchFamily="2" charset="0"/>
              </a:rPr>
              <a:t>            K = Key(Black)</a:t>
            </a:r>
          </a:p>
          <a:p>
            <a:endParaRPr lang="en-US" noProof="0" dirty="0">
              <a:latin typeface="Garamond" panose="02020404030301010803" pitchFamily="18" charset="0"/>
              <a:ea typeface="Roboto" panose="02000000000000000000" pitchFamily="2" charset="0"/>
            </a:endParaRPr>
          </a:p>
          <a:p>
            <a:r>
              <a:rPr lang="en-US" noProof="0" dirty="0">
                <a:latin typeface="Garamond" panose="02020404030301010803" pitchFamily="18" charset="0"/>
                <a:ea typeface="Roboto" panose="02000000000000000000" pitchFamily="2" charset="0"/>
              </a:rPr>
              <a:t>           The K (black) component improves contrast and saves ink.</a:t>
            </a:r>
          </a:p>
          <a:p>
            <a:endParaRPr lang="en-US" noProof="0" dirty="0">
              <a:latin typeface="Garamond" panose="02020404030301010803" pitchFamily="18" charset="0"/>
            </a:endParaRPr>
          </a:p>
          <a:p>
            <a:r>
              <a:rPr lang="en-US" sz="2000" b="1" noProof="0" dirty="0">
                <a:latin typeface="Garamond" panose="02020404030301010803" pitchFamily="18" charset="0"/>
                <a:ea typeface="Cambria Math" panose="02040503050406030204" pitchFamily="18" charset="0"/>
              </a:rPr>
              <a:t>            RGB to CMYK conversion :-</a:t>
            </a:r>
          </a:p>
        </p:txBody>
      </p:sp>
      <p:sp>
        <p:nvSpPr>
          <p:cNvPr id="2" name="TextBox 1">
            <a:extLst>
              <a:ext uri="{FF2B5EF4-FFF2-40B4-BE49-F238E27FC236}">
                <a16:creationId xmlns:a16="http://schemas.microsoft.com/office/drawing/2014/main" id="{6A077282-8718-D807-27C1-6995F924660D}"/>
              </a:ext>
            </a:extLst>
          </p:cNvPr>
          <p:cNvSpPr txBox="1"/>
          <p:nvPr/>
        </p:nvSpPr>
        <p:spPr>
          <a:xfrm>
            <a:off x="2492478" y="2997533"/>
            <a:ext cx="6558116" cy="3693319"/>
          </a:xfrm>
          <a:prstGeom prst="rect">
            <a:avLst/>
          </a:prstGeom>
          <a:noFill/>
        </p:spPr>
        <p:txBody>
          <a:bodyPr wrap="square" rtlCol="0">
            <a:spAutoFit/>
          </a:bodyPr>
          <a:lstStyle/>
          <a:p>
            <a:pPr marL="285750" indent="-285750">
              <a:buFont typeface="Wingdings" panose="05000000000000000000" pitchFamily="2" charset="2"/>
              <a:buChar char="v"/>
            </a:pPr>
            <a:endParaRPr lang="en-US" noProof="0" dirty="0">
              <a:latin typeface="Garamond" panose="02020404030301010803" pitchFamily="18" charset="0"/>
            </a:endParaRPr>
          </a:p>
          <a:p>
            <a:endParaRPr lang="en-US" noProof="0" dirty="0">
              <a:latin typeface="Garamond" panose="02020404030301010803" pitchFamily="18" charset="0"/>
            </a:endParaRPr>
          </a:p>
          <a:p>
            <a:pPr marL="342900" indent="-342900">
              <a:buAutoNum type="arabicPeriod"/>
            </a:pPr>
            <a:r>
              <a:rPr lang="en-US" noProof="0" dirty="0">
                <a:latin typeface="Garamond" panose="02020404030301010803" pitchFamily="18" charset="0"/>
                <a:ea typeface="Roboto" panose="02000000000000000000" pitchFamily="2" charset="0"/>
              </a:rPr>
              <a:t>Normalize the RGB to [ 0,1]:-</a:t>
            </a:r>
          </a:p>
          <a:p>
            <a:r>
              <a:rPr lang="en-US" noProof="0" dirty="0">
                <a:latin typeface="Garamond" panose="02020404030301010803" pitchFamily="18" charset="0"/>
                <a:ea typeface="Roboto" panose="02000000000000000000" pitchFamily="2" charset="0"/>
              </a:rPr>
              <a:t>              R’ = R/255 ,  G’ = G/255 ,  B’ = B/255</a:t>
            </a:r>
          </a:p>
          <a:p>
            <a:endParaRPr lang="en-US" noProof="0" dirty="0">
              <a:latin typeface="Garamond" panose="02020404030301010803" pitchFamily="18" charset="0"/>
              <a:ea typeface="Roboto" panose="02000000000000000000" pitchFamily="2" charset="0"/>
            </a:endParaRPr>
          </a:p>
          <a:p>
            <a:r>
              <a:rPr lang="en-US" noProof="0" dirty="0">
                <a:latin typeface="Garamond" panose="02020404030301010803" pitchFamily="18" charset="0"/>
                <a:ea typeface="Roboto" panose="02000000000000000000" pitchFamily="2" charset="0"/>
              </a:rPr>
              <a:t>2. Calculate K (Black key component ):-</a:t>
            </a:r>
          </a:p>
          <a:p>
            <a:r>
              <a:rPr lang="en-US" noProof="0" dirty="0">
                <a:latin typeface="Garamond" panose="02020404030301010803" pitchFamily="18" charset="0"/>
                <a:ea typeface="Roboto" panose="02000000000000000000" pitchFamily="2" charset="0"/>
              </a:rPr>
              <a:t>             K =  1- max( R’ , G’, B’ )</a:t>
            </a:r>
          </a:p>
          <a:p>
            <a:endParaRPr lang="en-US" noProof="0" dirty="0">
              <a:latin typeface="Garamond" panose="02020404030301010803" pitchFamily="18" charset="0"/>
              <a:ea typeface="Roboto" panose="02000000000000000000" pitchFamily="2" charset="0"/>
            </a:endParaRPr>
          </a:p>
          <a:p>
            <a:r>
              <a:rPr lang="en-US" noProof="0" dirty="0">
                <a:latin typeface="Garamond" panose="02020404030301010803" pitchFamily="18" charset="0"/>
                <a:ea typeface="Roboto" panose="02000000000000000000" pitchFamily="2" charset="0"/>
              </a:rPr>
              <a:t>3. Calculate C , M , Y :- </a:t>
            </a:r>
          </a:p>
          <a:p>
            <a:r>
              <a:rPr lang="en-US" noProof="0" dirty="0">
                <a:latin typeface="Garamond" panose="02020404030301010803" pitchFamily="18" charset="0"/>
                <a:ea typeface="Roboto" panose="02000000000000000000" pitchFamily="2" charset="0"/>
              </a:rPr>
              <a:t>             C = 1 - R’ - K / 1-K </a:t>
            </a:r>
          </a:p>
          <a:p>
            <a:r>
              <a:rPr lang="en-US" noProof="0" dirty="0">
                <a:latin typeface="Garamond" panose="02020404030301010803" pitchFamily="18" charset="0"/>
                <a:ea typeface="Roboto" panose="02000000000000000000" pitchFamily="2" charset="0"/>
              </a:rPr>
              <a:t>             M = 1 - G’- K/ 1-K </a:t>
            </a:r>
          </a:p>
          <a:p>
            <a:r>
              <a:rPr lang="en-US" noProof="0" dirty="0">
                <a:latin typeface="Garamond" panose="02020404030301010803" pitchFamily="18" charset="0"/>
                <a:ea typeface="Roboto" panose="02000000000000000000" pitchFamily="2" charset="0"/>
              </a:rPr>
              <a:t>             Y = 1 - B’ - K / 1- K </a:t>
            </a:r>
          </a:p>
          <a:p>
            <a:endParaRPr lang="en-US" noProof="0" dirty="0">
              <a:latin typeface="Garamond" panose="02020404030301010803" pitchFamily="18" charset="0"/>
            </a:endParaRPr>
          </a:p>
        </p:txBody>
      </p:sp>
      <p:pic>
        <p:nvPicPr>
          <p:cNvPr id="4" name="Picture 3">
            <a:extLst>
              <a:ext uri="{FF2B5EF4-FFF2-40B4-BE49-F238E27FC236}">
                <a16:creationId xmlns:a16="http://schemas.microsoft.com/office/drawing/2014/main" id="{A595D630-6648-2BD7-C11F-F025AF0AA3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6607" y="605298"/>
            <a:ext cx="4807974" cy="1878115"/>
          </a:xfrm>
          <a:prstGeom prst="rect">
            <a:avLst/>
          </a:prstGeom>
          <a:effectLst>
            <a:softEdge rad="50800"/>
          </a:effectLst>
        </p:spPr>
      </p:pic>
    </p:spTree>
    <p:extLst>
      <p:ext uri="{BB962C8B-B14F-4D97-AF65-F5344CB8AC3E}">
        <p14:creationId xmlns:p14="http://schemas.microsoft.com/office/powerpoint/2010/main" val="16033138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945CBC5-9DF0-9E94-D94B-A8C3A918482D}"/>
              </a:ext>
            </a:extLst>
          </p:cNvPr>
          <p:cNvSpPr txBox="1"/>
          <p:nvPr/>
        </p:nvSpPr>
        <p:spPr>
          <a:xfrm>
            <a:off x="1366684" y="535900"/>
            <a:ext cx="9458632" cy="5786199"/>
          </a:xfrm>
          <a:prstGeom prst="rect">
            <a:avLst/>
          </a:prstGeom>
          <a:noFill/>
        </p:spPr>
        <p:txBody>
          <a:bodyPr wrap="square" rtlCol="0">
            <a:spAutoFit/>
          </a:bodyPr>
          <a:lstStyle/>
          <a:p>
            <a:pPr>
              <a:buNone/>
            </a:pPr>
            <a:r>
              <a:rPr lang="en-US" sz="2800" noProof="0" dirty="0">
                <a:latin typeface="Garamond" panose="02020404030301010803" pitchFamily="18" charset="0"/>
                <a:ea typeface="Cambria Math" panose="02040503050406030204" pitchFamily="18" charset="0"/>
              </a:rPr>
              <a:t>🎨</a:t>
            </a:r>
            <a:r>
              <a:rPr lang="en-US" sz="2800" b="1" noProof="0" dirty="0">
                <a:latin typeface="Garamond" panose="02020404030301010803" pitchFamily="18" charset="0"/>
                <a:ea typeface="Cambria Math" panose="02040503050406030204" pitchFamily="18" charset="0"/>
              </a:rPr>
              <a:t> RGB to HSV:</a:t>
            </a:r>
          </a:p>
          <a:p>
            <a:pPr>
              <a:buNone/>
            </a:pPr>
            <a:endParaRPr lang="en-US" b="1" noProof="0" dirty="0">
              <a:latin typeface="Garamond" panose="02020404030301010803" pitchFamily="18" charset="0"/>
            </a:endParaRPr>
          </a:p>
          <a:p>
            <a:r>
              <a:rPr lang="en-US" noProof="0" dirty="0">
                <a:latin typeface="Garamond" panose="02020404030301010803" pitchFamily="18" charset="0"/>
                <a:ea typeface="Roboto" panose="02000000000000000000" pitchFamily="2" charset="0"/>
              </a:rPr>
              <a:t>H = Hue (Type of color (0°–360°))</a:t>
            </a:r>
          </a:p>
          <a:p>
            <a:r>
              <a:rPr lang="en-US" noProof="0" dirty="0">
                <a:latin typeface="Garamond" panose="02020404030301010803" pitchFamily="18" charset="0"/>
                <a:ea typeface="Roboto" panose="02000000000000000000" pitchFamily="2" charset="0"/>
              </a:rPr>
              <a:t>S = Saturation (Intensity or purity of the color (0–1))</a:t>
            </a:r>
          </a:p>
          <a:p>
            <a:r>
              <a:rPr lang="en-US" noProof="0" dirty="0">
                <a:latin typeface="Garamond" panose="02020404030301010803" pitchFamily="18" charset="0"/>
                <a:ea typeface="Roboto" panose="02000000000000000000" pitchFamily="2" charset="0"/>
              </a:rPr>
              <a:t>V = Value (Brightness of the color (0–1))</a:t>
            </a:r>
          </a:p>
          <a:p>
            <a:endParaRPr lang="en-US" noProof="0" dirty="0">
              <a:latin typeface="Garamond" panose="02020404030301010803" pitchFamily="18" charset="0"/>
              <a:ea typeface="Roboto" panose="02000000000000000000" pitchFamily="2" charset="0"/>
            </a:endParaRPr>
          </a:p>
          <a:p>
            <a:r>
              <a:rPr lang="en-US" noProof="0" dirty="0">
                <a:latin typeface="Garamond" panose="02020404030301010803" pitchFamily="18" charset="0"/>
                <a:ea typeface="Roboto" panose="02000000000000000000" pitchFamily="2" charset="0"/>
              </a:rPr>
              <a:t>Conversation RGB to HSV :-</a:t>
            </a:r>
          </a:p>
          <a:p>
            <a:endParaRPr lang="en-US" noProof="0" dirty="0">
              <a:latin typeface="Garamond" panose="02020404030301010803" pitchFamily="18" charset="0"/>
              <a:ea typeface="Roboto" panose="02000000000000000000" pitchFamily="2" charset="0"/>
            </a:endParaRPr>
          </a:p>
          <a:p>
            <a:r>
              <a:rPr lang="en-US" noProof="0" dirty="0">
                <a:latin typeface="Garamond" panose="02020404030301010803" pitchFamily="18" charset="0"/>
                <a:ea typeface="Roboto" panose="02000000000000000000" pitchFamily="2" charset="0"/>
              </a:rPr>
              <a:t>V = Max = max(R,G,B)</a:t>
            </a:r>
          </a:p>
          <a:p>
            <a:r>
              <a:rPr lang="en-US" noProof="0" dirty="0">
                <a:latin typeface="Garamond" panose="02020404030301010803" pitchFamily="18" charset="0"/>
                <a:ea typeface="Roboto" panose="02000000000000000000" pitchFamily="2" charset="0"/>
              </a:rPr>
              <a:t>similarly  Min = min (R,G,B)</a:t>
            </a:r>
          </a:p>
          <a:p>
            <a:r>
              <a:rPr lang="en-US" noProof="0" dirty="0">
                <a:latin typeface="Garamond" panose="02020404030301010803" pitchFamily="18" charset="0"/>
                <a:ea typeface="Roboto" panose="02000000000000000000" pitchFamily="2" charset="0"/>
              </a:rPr>
              <a:t> </a:t>
            </a:r>
          </a:p>
          <a:p>
            <a:r>
              <a:rPr lang="en-US" noProof="0" dirty="0">
                <a:latin typeface="Garamond" panose="02020404030301010803" pitchFamily="18" charset="0"/>
                <a:ea typeface="Roboto" panose="02000000000000000000" pitchFamily="2" charset="0"/>
              </a:rPr>
              <a:t>S = (Max – Min) / Max  or  S = 0 if V = 0 </a:t>
            </a:r>
          </a:p>
          <a:p>
            <a:endParaRPr lang="en-US" noProof="0" dirty="0">
              <a:latin typeface="Garamond" panose="02020404030301010803" pitchFamily="18" charset="0"/>
              <a:ea typeface="Roboto" panose="02000000000000000000" pitchFamily="2" charset="0"/>
            </a:endParaRPr>
          </a:p>
          <a:p>
            <a:r>
              <a:rPr lang="en-US" noProof="0" dirty="0">
                <a:latin typeface="Garamond" panose="02020404030301010803" pitchFamily="18" charset="0"/>
                <a:ea typeface="Roboto" panose="02000000000000000000" pitchFamily="2" charset="0"/>
              </a:rPr>
              <a:t>                   0 + (G-B) /(Max – Min )  , if Max = R </a:t>
            </a:r>
          </a:p>
          <a:p>
            <a:r>
              <a:rPr lang="en-US" noProof="0" dirty="0">
                <a:latin typeface="Garamond" panose="02020404030301010803" pitchFamily="18" charset="0"/>
                <a:ea typeface="Roboto" panose="02000000000000000000" pitchFamily="2" charset="0"/>
              </a:rPr>
              <a:t>H =  60 *   2 + (B - R) /(Max – Min )  , if Max = G</a:t>
            </a:r>
          </a:p>
          <a:p>
            <a:r>
              <a:rPr lang="en-US" noProof="0" dirty="0">
                <a:latin typeface="Garamond" panose="02020404030301010803" pitchFamily="18" charset="0"/>
                <a:ea typeface="Roboto" panose="02000000000000000000" pitchFamily="2" charset="0"/>
              </a:rPr>
              <a:t>                   4 + (R- G) /(Max – Min )  , if Max = B </a:t>
            </a:r>
          </a:p>
          <a:p>
            <a:endParaRPr lang="en-US" noProof="0" dirty="0">
              <a:latin typeface="Garamond" panose="02020404030301010803" pitchFamily="18" charset="0"/>
              <a:ea typeface="Roboto" panose="02000000000000000000" pitchFamily="2" charset="0"/>
            </a:endParaRPr>
          </a:p>
          <a:p>
            <a:r>
              <a:rPr lang="en-US" noProof="0" dirty="0">
                <a:latin typeface="Garamond" panose="02020404030301010803" pitchFamily="18" charset="0"/>
                <a:ea typeface="Roboto" panose="02000000000000000000" pitchFamily="2" charset="0"/>
              </a:rPr>
              <a:t>If the result is negative then ,</a:t>
            </a:r>
          </a:p>
          <a:p>
            <a:r>
              <a:rPr lang="en-US" noProof="0" dirty="0">
                <a:latin typeface="Garamond" panose="02020404030301010803" pitchFamily="18" charset="0"/>
                <a:ea typeface="Roboto" panose="02000000000000000000" pitchFamily="2" charset="0"/>
              </a:rPr>
              <a:t>                            H = H + 360 [ To get the positive Hue ]</a:t>
            </a:r>
          </a:p>
          <a:p>
            <a:endParaRPr lang="en-US" noProof="0" dirty="0">
              <a:latin typeface="Garamond" panose="02020404030301010803" pitchFamily="18" charset="0"/>
            </a:endParaRPr>
          </a:p>
        </p:txBody>
      </p:sp>
      <p:pic>
        <p:nvPicPr>
          <p:cNvPr id="3" name="Picture 2">
            <a:extLst>
              <a:ext uri="{FF2B5EF4-FFF2-40B4-BE49-F238E27FC236}">
                <a16:creationId xmlns:a16="http://schemas.microsoft.com/office/drawing/2014/main" id="{40F7128A-6DAA-96EF-1992-0393D7884B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3289" y="1433052"/>
            <a:ext cx="3657917" cy="2743438"/>
          </a:xfrm>
          <a:prstGeom prst="rect">
            <a:avLst/>
          </a:prstGeom>
          <a:effectLst>
            <a:softEdge rad="127000"/>
          </a:effectLst>
        </p:spPr>
      </p:pic>
    </p:spTree>
    <p:extLst>
      <p:ext uri="{BB962C8B-B14F-4D97-AF65-F5344CB8AC3E}">
        <p14:creationId xmlns:p14="http://schemas.microsoft.com/office/powerpoint/2010/main" val="18667257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73F764-750A-AF24-00B3-ED0F23D91A42}"/>
              </a:ext>
            </a:extLst>
          </p:cNvPr>
          <p:cNvSpPr txBox="1"/>
          <p:nvPr/>
        </p:nvSpPr>
        <p:spPr>
          <a:xfrm>
            <a:off x="725354" y="251841"/>
            <a:ext cx="10205884" cy="2554545"/>
          </a:xfrm>
          <a:prstGeom prst="rect">
            <a:avLst/>
          </a:prstGeom>
          <a:noFill/>
        </p:spPr>
        <p:txBody>
          <a:bodyPr wrap="square" rtlCol="0">
            <a:spAutoFit/>
          </a:bodyPr>
          <a:lstStyle/>
          <a:p>
            <a:r>
              <a:rPr lang="en-US" sz="2800" noProof="0" dirty="0">
                <a:latin typeface="Garamond" panose="02020404030301010803" pitchFamily="18" charset="0"/>
              </a:rPr>
              <a:t>🎨 </a:t>
            </a:r>
            <a:r>
              <a:rPr lang="en-US" sz="2800" b="1" noProof="0" dirty="0">
                <a:latin typeface="Garamond" panose="02020404030301010803" pitchFamily="18" charset="0"/>
                <a:ea typeface="Cambria Math" panose="02040503050406030204" pitchFamily="18" charset="0"/>
              </a:rPr>
              <a:t>RGB to HSL :</a:t>
            </a:r>
          </a:p>
          <a:p>
            <a:endParaRPr lang="en-US" noProof="0" dirty="0">
              <a:latin typeface="Garamond" panose="02020404030301010803" pitchFamily="18" charset="0"/>
            </a:endParaRPr>
          </a:p>
          <a:p>
            <a:r>
              <a:rPr lang="en-US" noProof="0" dirty="0">
                <a:latin typeface="Garamond" panose="02020404030301010803" pitchFamily="18" charset="0"/>
              </a:rPr>
              <a:t> </a:t>
            </a:r>
            <a:r>
              <a:rPr lang="en-US" noProof="0" dirty="0">
                <a:latin typeface="Garamond" panose="02020404030301010803" pitchFamily="18" charset="0"/>
                <a:ea typeface="Roboto" panose="02000000000000000000" pitchFamily="2" charset="0"/>
              </a:rPr>
              <a:t>H = Hue (Type of color (0°–360°)) </a:t>
            </a:r>
          </a:p>
          <a:p>
            <a:r>
              <a:rPr lang="en-US" noProof="0" dirty="0">
                <a:latin typeface="Garamond" panose="02020404030301010803" pitchFamily="18" charset="0"/>
                <a:ea typeface="Roboto" panose="02000000000000000000" pitchFamily="2" charset="0"/>
              </a:rPr>
              <a:t> S = Saturation (Color intensity (0–1))</a:t>
            </a:r>
          </a:p>
          <a:p>
            <a:r>
              <a:rPr lang="en-US" noProof="0" dirty="0">
                <a:latin typeface="Garamond" panose="02020404030301010803" pitchFamily="18" charset="0"/>
                <a:ea typeface="Roboto" panose="02000000000000000000" pitchFamily="2" charset="0"/>
              </a:rPr>
              <a:t> L = Lightness (Brightness of the color (0–1))</a:t>
            </a:r>
          </a:p>
          <a:p>
            <a:endParaRPr lang="en-US" noProof="0" dirty="0">
              <a:latin typeface="Garamond" panose="02020404030301010803" pitchFamily="18" charset="0"/>
            </a:endParaRPr>
          </a:p>
          <a:p>
            <a:endParaRPr lang="en-US" noProof="0" dirty="0">
              <a:latin typeface="Garamond" panose="02020404030301010803" pitchFamily="18" charset="0"/>
            </a:endParaRPr>
          </a:p>
          <a:p>
            <a:r>
              <a:rPr lang="en-US" sz="2400" b="1" noProof="0" dirty="0">
                <a:latin typeface="Garamond" panose="02020404030301010803" pitchFamily="18" charset="0"/>
              </a:rPr>
              <a:t>RGB to HSL Conversion :</a:t>
            </a:r>
          </a:p>
        </p:txBody>
      </p:sp>
      <p:sp>
        <p:nvSpPr>
          <p:cNvPr id="8" name="TextBox 7">
            <a:extLst>
              <a:ext uri="{FF2B5EF4-FFF2-40B4-BE49-F238E27FC236}">
                <a16:creationId xmlns:a16="http://schemas.microsoft.com/office/drawing/2014/main" id="{81286683-F62B-0F05-E8B6-97A0985DA59E}"/>
              </a:ext>
            </a:extLst>
          </p:cNvPr>
          <p:cNvSpPr txBox="1"/>
          <p:nvPr/>
        </p:nvSpPr>
        <p:spPr>
          <a:xfrm>
            <a:off x="901998" y="2916396"/>
            <a:ext cx="4698701" cy="3693319"/>
          </a:xfrm>
          <a:prstGeom prst="rect">
            <a:avLst/>
          </a:prstGeom>
          <a:noFill/>
        </p:spPr>
        <p:txBody>
          <a:bodyPr wrap="square" rtlCol="0">
            <a:spAutoFit/>
          </a:bodyPr>
          <a:lstStyle/>
          <a:p>
            <a:pPr marL="342900" indent="-342900">
              <a:buAutoNum type="arabicPeriod"/>
            </a:pPr>
            <a:r>
              <a:rPr lang="en-US" b="1" noProof="0" dirty="0">
                <a:latin typeface="Garamond" panose="02020404030301010803" pitchFamily="18" charset="0"/>
                <a:ea typeface="Roboto" panose="02000000000000000000" pitchFamily="2" charset="0"/>
              </a:rPr>
              <a:t>Normalize the RGB to [ 0,1] :</a:t>
            </a:r>
          </a:p>
          <a:p>
            <a:endParaRPr lang="en-US" b="1" noProof="0" dirty="0">
              <a:latin typeface="Garamond" panose="02020404030301010803" pitchFamily="18" charset="0"/>
              <a:ea typeface="Roboto" panose="02000000000000000000" pitchFamily="2" charset="0"/>
            </a:endParaRPr>
          </a:p>
          <a:p>
            <a:r>
              <a:rPr lang="en-US" noProof="0" dirty="0">
                <a:latin typeface="Garamond" panose="02020404030301010803" pitchFamily="18" charset="0"/>
                <a:ea typeface="Roboto" panose="02000000000000000000" pitchFamily="2" charset="0"/>
              </a:rPr>
              <a:t>              R’ = R/255 ,  G’ = G/255 ,  B’ = B/255</a:t>
            </a:r>
          </a:p>
          <a:p>
            <a:endParaRPr lang="en-US" noProof="0" dirty="0">
              <a:latin typeface="Garamond" panose="02020404030301010803" pitchFamily="18" charset="0"/>
              <a:ea typeface="Roboto" panose="02000000000000000000" pitchFamily="2" charset="0"/>
            </a:endParaRPr>
          </a:p>
          <a:p>
            <a:r>
              <a:rPr lang="en-US" b="1" noProof="0" dirty="0">
                <a:latin typeface="Garamond" panose="02020404030301010803" pitchFamily="18" charset="0"/>
                <a:ea typeface="Roboto" panose="02000000000000000000" pitchFamily="2" charset="0"/>
              </a:rPr>
              <a:t>2. Calculate </a:t>
            </a:r>
            <a:r>
              <a:rPr lang="en-US" b="1" noProof="0" dirty="0" err="1">
                <a:latin typeface="Garamond" panose="02020404030301010803" pitchFamily="18" charset="0"/>
                <a:ea typeface="Roboto" panose="02000000000000000000" pitchFamily="2" charset="0"/>
              </a:rPr>
              <a:t>C</a:t>
            </a:r>
            <a:r>
              <a:rPr lang="en-US" sz="1600" b="1" noProof="0" dirty="0" err="1">
                <a:latin typeface="Garamond" panose="02020404030301010803" pitchFamily="18" charset="0"/>
                <a:ea typeface="Roboto" panose="02000000000000000000" pitchFamily="2" charset="0"/>
              </a:rPr>
              <a:t>max</a:t>
            </a:r>
            <a:r>
              <a:rPr lang="en-US" b="1" noProof="0" dirty="0">
                <a:latin typeface="Garamond" panose="02020404030301010803" pitchFamily="18" charset="0"/>
                <a:ea typeface="Roboto" panose="02000000000000000000" pitchFamily="2" charset="0"/>
              </a:rPr>
              <a:t>  , </a:t>
            </a:r>
            <a:r>
              <a:rPr lang="en-US" b="1" noProof="0" dirty="0" err="1">
                <a:latin typeface="Garamond" panose="02020404030301010803" pitchFamily="18" charset="0"/>
                <a:ea typeface="Roboto" panose="02000000000000000000" pitchFamily="2" charset="0"/>
              </a:rPr>
              <a:t>C</a:t>
            </a:r>
            <a:r>
              <a:rPr lang="en-US" sz="1600" b="1" noProof="0" dirty="0" err="1">
                <a:latin typeface="Garamond" panose="02020404030301010803" pitchFamily="18" charset="0"/>
                <a:ea typeface="Roboto" panose="02000000000000000000" pitchFamily="2" charset="0"/>
              </a:rPr>
              <a:t>min</a:t>
            </a:r>
            <a:r>
              <a:rPr lang="en-US" b="1" noProof="0" dirty="0">
                <a:latin typeface="Garamond" panose="02020404030301010803" pitchFamily="18" charset="0"/>
                <a:ea typeface="Roboto" panose="02000000000000000000" pitchFamily="2" charset="0"/>
              </a:rPr>
              <a:t> , Δ :</a:t>
            </a:r>
          </a:p>
          <a:p>
            <a:endParaRPr lang="en-US" noProof="0" dirty="0">
              <a:latin typeface="Garamond" panose="02020404030301010803" pitchFamily="18" charset="0"/>
              <a:ea typeface="Roboto" panose="02000000000000000000" pitchFamily="2" charset="0"/>
            </a:endParaRPr>
          </a:p>
          <a:p>
            <a:r>
              <a:rPr lang="en-US" noProof="0" dirty="0">
                <a:latin typeface="Garamond" panose="02020404030301010803" pitchFamily="18" charset="0"/>
                <a:ea typeface="Roboto" panose="02000000000000000000" pitchFamily="2" charset="0"/>
              </a:rPr>
              <a:t>              </a:t>
            </a:r>
            <a:r>
              <a:rPr lang="en-US" noProof="0" dirty="0" err="1">
                <a:latin typeface="Garamond" panose="02020404030301010803" pitchFamily="18" charset="0"/>
                <a:ea typeface="Roboto" panose="02000000000000000000" pitchFamily="2" charset="0"/>
              </a:rPr>
              <a:t>Cmax</a:t>
            </a:r>
            <a:r>
              <a:rPr lang="en-US" noProof="0" dirty="0">
                <a:latin typeface="Garamond" panose="02020404030301010803" pitchFamily="18" charset="0"/>
                <a:ea typeface="Roboto" panose="02000000000000000000" pitchFamily="2" charset="0"/>
              </a:rPr>
              <a:t> = max (R’,G’,B’)</a:t>
            </a:r>
          </a:p>
          <a:p>
            <a:r>
              <a:rPr lang="en-US" noProof="0" dirty="0">
                <a:latin typeface="Garamond" panose="02020404030301010803" pitchFamily="18" charset="0"/>
                <a:ea typeface="Roboto" panose="02000000000000000000" pitchFamily="2" charset="0"/>
              </a:rPr>
              <a:t>              </a:t>
            </a:r>
            <a:r>
              <a:rPr lang="en-US" noProof="0" dirty="0" err="1">
                <a:latin typeface="Garamond" panose="02020404030301010803" pitchFamily="18" charset="0"/>
                <a:ea typeface="Roboto" panose="02000000000000000000" pitchFamily="2" charset="0"/>
              </a:rPr>
              <a:t>Cmin</a:t>
            </a:r>
            <a:r>
              <a:rPr lang="en-US" noProof="0" dirty="0">
                <a:latin typeface="Garamond" panose="02020404030301010803" pitchFamily="18" charset="0"/>
                <a:ea typeface="Roboto" panose="02000000000000000000" pitchFamily="2" charset="0"/>
              </a:rPr>
              <a:t> = min (R’,G’,B’)</a:t>
            </a:r>
          </a:p>
          <a:p>
            <a:r>
              <a:rPr lang="en-US" noProof="0" dirty="0">
                <a:latin typeface="Garamond" panose="02020404030301010803" pitchFamily="18" charset="0"/>
                <a:ea typeface="Roboto" panose="02000000000000000000" pitchFamily="2" charset="0"/>
              </a:rPr>
              <a:t>              Δ = ( </a:t>
            </a:r>
            <a:r>
              <a:rPr lang="en-US" noProof="0" dirty="0" err="1">
                <a:latin typeface="Garamond" panose="02020404030301010803" pitchFamily="18" charset="0"/>
                <a:ea typeface="Roboto" panose="02000000000000000000" pitchFamily="2" charset="0"/>
              </a:rPr>
              <a:t>Cmax</a:t>
            </a:r>
            <a:r>
              <a:rPr lang="en-US" noProof="0" dirty="0">
                <a:latin typeface="Garamond" panose="02020404030301010803" pitchFamily="18" charset="0"/>
                <a:ea typeface="Roboto" panose="02000000000000000000" pitchFamily="2" charset="0"/>
              </a:rPr>
              <a:t> – </a:t>
            </a:r>
            <a:r>
              <a:rPr lang="en-US" noProof="0" dirty="0" err="1">
                <a:latin typeface="Garamond" panose="02020404030301010803" pitchFamily="18" charset="0"/>
                <a:ea typeface="Roboto" panose="02000000000000000000" pitchFamily="2" charset="0"/>
              </a:rPr>
              <a:t>Cmin</a:t>
            </a:r>
            <a:r>
              <a:rPr lang="en-US" noProof="0" dirty="0">
                <a:latin typeface="Garamond" panose="02020404030301010803" pitchFamily="18" charset="0"/>
                <a:ea typeface="Roboto" panose="02000000000000000000" pitchFamily="2" charset="0"/>
              </a:rPr>
              <a:t> )</a:t>
            </a:r>
          </a:p>
          <a:p>
            <a:endParaRPr lang="en-US" noProof="0" dirty="0">
              <a:latin typeface="Garamond" panose="02020404030301010803" pitchFamily="18" charset="0"/>
              <a:ea typeface="Roboto" panose="02000000000000000000" pitchFamily="2" charset="0"/>
            </a:endParaRPr>
          </a:p>
          <a:p>
            <a:r>
              <a:rPr lang="en-US" b="1" noProof="0" dirty="0">
                <a:latin typeface="Garamond" panose="02020404030301010803" pitchFamily="18" charset="0"/>
                <a:ea typeface="Roboto" panose="02000000000000000000" pitchFamily="2" charset="0"/>
              </a:rPr>
              <a:t>3. Calculate Lightness : </a:t>
            </a:r>
          </a:p>
          <a:p>
            <a:r>
              <a:rPr lang="en-US" noProof="0" dirty="0">
                <a:latin typeface="Garamond" panose="02020404030301010803" pitchFamily="18" charset="0"/>
                <a:ea typeface="Roboto" panose="02000000000000000000" pitchFamily="2" charset="0"/>
              </a:rPr>
              <a:t>              L = (</a:t>
            </a:r>
            <a:r>
              <a:rPr lang="en-US" noProof="0" dirty="0" err="1">
                <a:latin typeface="Garamond" panose="02020404030301010803" pitchFamily="18" charset="0"/>
                <a:ea typeface="Roboto" panose="02000000000000000000" pitchFamily="2" charset="0"/>
              </a:rPr>
              <a:t>Cmax</a:t>
            </a:r>
            <a:r>
              <a:rPr lang="en-US" noProof="0" dirty="0">
                <a:latin typeface="Garamond" panose="02020404030301010803" pitchFamily="18" charset="0"/>
                <a:ea typeface="Roboto" panose="02000000000000000000" pitchFamily="2" charset="0"/>
              </a:rPr>
              <a:t> + </a:t>
            </a:r>
            <a:r>
              <a:rPr lang="en-US" noProof="0" dirty="0" err="1">
                <a:latin typeface="Garamond" panose="02020404030301010803" pitchFamily="18" charset="0"/>
                <a:ea typeface="Roboto" panose="02000000000000000000" pitchFamily="2" charset="0"/>
              </a:rPr>
              <a:t>Cmin</a:t>
            </a:r>
            <a:r>
              <a:rPr lang="en-US" noProof="0" dirty="0">
                <a:latin typeface="Garamond" panose="02020404030301010803" pitchFamily="18" charset="0"/>
                <a:ea typeface="Roboto" panose="02000000000000000000" pitchFamily="2" charset="0"/>
              </a:rPr>
              <a:t>) / 2</a:t>
            </a:r>
          </a:p>
          <a:p>
            <a:r>
              <a:rPr lang="en-US" noProof="0" dirty="0">
                <a:latin typeface="Garamond" panose="02020404030301010803" pitchFamily="18" charset="0"/>
              </a:rPr>
              <a:t> </a:t>
            </a:r>
          </a:p>
        </p:txBody>
      </p:sp>
      <p:sp>
        <p:nvSpPr>
          <p:cNvPr id="2" name="TextBox 1">
            <a:extLst>
              <a:ext uri="{FF2B5EF4-FFF2-40B4-BE49-F238E27FC236}">
                <a16:creationId xmlns:a16="http://schemas.microsoft.com/office/drawing/2014/main" id="{8D7F1504-C3DC-FACC-781F-A5F07A5122AE}"/>
              </a:ext>
            </a:extLst>
          </p:cNvPr>
          <p:cNvSpPr txBox="1"/>
          <p:nvPr/>
        </p:nvSpPr>
        <p:spPr>
          <a:xfrm>
            <a:off x="6096000" y="2916396"/>
            <a:ext cx="5194002" cy="4247317"/>
          </a:xfrm>
          <a:prstGeom prst="rect">
            <a:avLst/>
          </a:prstGeom>
          <a:noFill/>
        </p:spPr>
        <p:txBody>
          <a:bodyPr wrap="square" rtlCol="0">
            <a:spAutoFit/>
          </a:bodyPr>
          <a:lstStyle/>
          <a:p>
            <a:r>
              <a:rPr lang="en-US" b="1" noProof="0" dirty="0">
                <a:latin typeface="Garamond" panose="02020404030301010803" pitchFamily="18" charset="0"/>
                <a:ea typeface="Roboto" panose="02000000000000000000" pitchFamily="2" charset="0"/>
              </a:rPr>
              <a:t>4. Calculate Saturation : </a:t>
            </a:r>
          </a:p>
          <a:p>
            <a:r>
              <a:rPr lang="en-US" noProof="0" dirty="0">
                <a:latin typeface="Garamond" panose="02020404030301010803" pitchFamily="18" charset="0"/>
                <a:ea typeface="Roboto" panose="02000000000000000000" pitchFamily="2" charset="0"/>
              </a:rPr>
              <a:t>             S = Δ / 1- |2L -1|</a:t>
            </a:r>
          </a:p>
          <a:p>
            <a:endParaRPr lang="en-US" noProof="0" dirty="0">
              <a:latin typeface="Garamond" panose="02020404030301010803" pitchFamily="18" charset="0"/>
              <a:ea typeface="Roboto" panose="02000000000000000000" pitchFamily="2" charset="0"/>
            </a:endParaRPr>
          </a:p>
          <a:p>
            <a:endParaRPr lang="en-US" noProof="0" dirty="0">
              <a:latin typeface="Garamond" panose="02020404030301010803" pitchFamily="18" charset="0"/>
              <a:ea typeface="Roboto" panose="02000000000000000000" pitchFamily="2" charset="0"/>
            </a:endParaRPr>
          </a:p>
          <a:p>
            <a:r>
              <a:rPr lang="en-US" b="1" noProof="0" dirty="0">
                <a:latin typeface="Garamond" panose="02020404030301010803" pitchFamily="18" charset="0"/>
                <a:ea typeface="Roboto" panose="02000000000000000000" pitchFamily="2" charset="0"/>
              </a:rPr>
              <a:t>5. Calculate Hue:</a:t>
            </a:r>
          </a:p>
          <a:p>
            <a:endParaRPr lang="en-US" noProof="0" dirty="0">
              <a:latin typeface="Garamond" panose="02020404030301010803" pitchFamily="18" charset="0"/>
              <a:ea typeface="Roboto" panose="02000000000000000000" pitchFamily="2" charset="0"/>
            </a:endParaRPr>
          </a:p>
          <a:p>
            <a:r>
              <a:rPr lang="en-US" noProof="0" dirty="0">
                <a:latin typeface="Garamond" panose="02020404030301010803" pitchFamily="18" charset="0"/>
                <a:ea typeface="Roboto" panose="02000000000000000000" pitchFamily="2" charset="0"/>
              </a:rPr>
              <a:t>             H =   60 * { 0 + (G’- B’) / Δ}  (If </a:t>
            </a:r>
            <a:r>
              <a:rPr lang="en-US" noProof="0" dirty="0" err="1">
                <a:latin typeface="Garamond" panose="02020404030301010803" pitchFamily="18" charset="0"/>
                <a:ea typeface="Roboto" panose="02000000000000000000" pitchFamily="2" charset="0"/>
              </a:rPr>
              <a:t>Cmax</a:t>
            </a:r>
            <a:r>
              <a:rPr lang="en-US" noProof="0" dirty="0">
                <a:latin typeface="Garamond" panose="02020404030301010803" pitchFamily="18" charset="0"/>
                <a:ea typeface="Roboto" panose="02000000000000000000" pitchFamily="2" charset="0"/>
              </a:rPr>
              <a:t> = R’)</a:t>
            </a:r>
          </a:p>
          <a:p>
            <a:endParaRPr lang="en-US" noProof="0" dirty="0">
              <a:latin typeface="Garamond" panose="02020404030301010803" pitchFamily="18" charset="0"/>
              <a:ea typeface="Roboto" panose="02000000000000000000" pitchFamily="2" charset="0"/>
            </a:endParaRPr>
          </a:p>
          <a:p>
            <a:r>
              <a:rPr lang="en-US" noProof="0" dirty="0">
                <a:latin typeface="Garamond" panose="02020404030301010803" pitchFamily="18" charset="0"/>
                <a:ea typeface="Roboto" panose="02000000000000000000" pitchFamily="2" charset="0"/>
              </a:rPr>
              <a:t>             H =   60 * { 2 + (B’-R’) / Δ} (If </a:t>
            </a:r>
            <a:r>
              <a:rPr lang="en-US" noProof="0" dirty="0" err="1">
                <a:latin typeface="Garamond" panose="02020404030301010803" pitchFamily="18" charset="0"/>
                <a:ea typeface="Roboto" panose="02000000000000000000" pitchFamily="2" charset="0"/>
              </a:rPr>
              <a:t>Cmax</a:t>
            </a:r>
            <a:r>
              <a:rPr lang="en-US" noProof="0" dirty="0">
                <a:latin typeface="Garamond" panose="02020404030301010803" pitchFamily="18" charset="0"/>
                <a:ea typeface="Roboto" panose="02000000000000000000" pitchFamily="2" charset="0"/>
              </a:rPr>
              <a:t> = G’)</a:t>
            </a:r>
          </a:p>
          <a:p>
            <a:endParaRPr lang="en-US" noProof="0" dirty="0">
              <a:latin typeface="Garamond" panose="02020404030301010803" pitchFamily="18" charset="0"/>
              <a:ea typeface="Roboto" panose="02000000000000000000" pitchFamily="2" charset="0"/>
            </a:endParaRPr>
          </a:p>
          <a:p>
            <a:r>
              <a:rPr lang="en-US" noProof="0" dirty="0">
                <a:latin typeface="Garamond" panose="02020404030301010803" pitchFamily="18" charset="0"/>
                <a:ea typeface="Roboto" panose="02000000000000000000" pitchFamily="2" charset="0"/>
              </a:rPr>
              <a:t>             H =   60 * { 4 + (R’-G’) / Δ} (If </a:t>
            </a:r>
            <a:r>
              <a:rPr lang="en-US" noProof="0" dirty="0" err="1">
                <a:latin typeface="Garamond" panose="02020404030301010803" pitchFamily="18" charset="0"/>
                <a:ea typeface="Roboto" panose="02000000000000000000" pitchFamily="2" charset="0"/>
              </a:rPr>
              <a:t>Cmax</a:t>
            </a:r>
            <a:r>
              <a:rPr lang="en-US" noProof="0" dirty="0">
                <a:latin typeface="Garamond" panose="02020404030301010803" pitchFamily="18" charset="0"/>
                <a:ea typeface="Roboto" panose="02000000000000000000" pitchFamily="2" charset="0"/>
              </a:rPr>
              <a:t> = B’)</a:t>
            </a:r>
          </a:p>
          <a:p>
            <a:endParaRPr lang="en-US" noProof="0" dirty="0">
              <a:latin typeface="Garamond" panose="02020404030301010803" pitchFamily="18" charset="0"/>
            </a:endParaRPr>
          </a:p>
          <a:p>
            <a:endParaRPr lang="en-US" noProof="0" dirty="0">
              <a:latin typeface="Garamond" panose="02020404030301010803" pitchFamily="18" charset="0"/>
            </a:endParaRPr>
          </a:p>
          <a:p>
            <a:endParaRPr lang="en-US" noProof="0" dirty="0">
              <a:latin typeface="Garamond" panose="02020404030301010803" pitchFamily="18" charset="0"/>
            </a:endParaRPr>
          </a:p>
          <a:p>
            <a:r>
              <a:rPr lang="en-US" noProof="0" dirty="0">
                <a:latin typeface="Garamond" panose="02020404030301010803" pitchFamily="18" charset="0"/>
              </a:rPr>
              <a:t>  </a:t>
            </a:r>
          </a:p>
        </p:txBody>
      </p:sp>
    </p:spTree>
    <p:extLst>
      <p:ext uri="{BB962C8B-B14F-4D97-AF65-F5344CB8AC3E}">
        <p14:creationId xmlns:p14="http://schemas.microsoft.com/office/powerpoint/2010/main" val="16378927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79D89F-00E7-C04E-8F39-2CAFE400CA20}"/>
              </a:ext>
            </a:extLst>
          </p:cNvPr>
          <p:cNvSpPr txBox="1"/>
          <p:nvPr/>
        </p:nvSpPr>
        <p:spPr>
          <a:xfrm>
            <a:off x="1070822" y="599768"/>
            <a:ext cx="9882314" cy="5970865"/>
          </a:xfrm>
          <a:prstGeom prst="rect">
            <a:avLst/>
          </a:prstGeom>
          <a:noFill/>
        </p:spPr>
        <p:txBody>
          <a:bodyPr wrap="square" rtlCol="0">
            <a:spAutoFit/>
          </a:bodyPr>
          <a:lstStyle/>
          <a:p>
            <a:pPr>
              <a:buNone/>
            </a:pPr>
            <a:r>
              <a:rPr lang="en-US" sz="2800" b="1" noProof="0" dirty="0">
                <a:latin typeface="Garamond" panose="02020404030301010803" pitchFamily="18" charset="0"/>
                <a:ea typeface="Cambria Math" panose="02040503050406030204" pitchFamily="18" charset="0"/>
              </a:rPr>
              <a:t>Applications of Color Transformations</a:t>
            </a:r>
          </a:p>
          <a:p>
            <a:r>
              <a:rPr lang="en-US" noProof="0" dirty="0">
                <a:latin typeface="Garamond" panose="02020404030301010803" pitchFamily="18" charset="0"/>
              </a:rPr>
              <a:t> </a:t>
            </a:r>
            <a:endParaRPr lang="en-US" noProof="0" dirty="0">
              <a:latin typeface="Garamond" panose="02020404030301010803" pitchFamily="18" charset="0"/>
              <a:ea typeface="Roboto" panose="02000000000000000000" pitchFamily="2" charset="0"/>
            </a:endParaRPr>
          </a:p>
          <a:p>
            <a:pPr>
              <a:buNone/>
            </a:pPr>
            <a:r>
              <a:rPr lang="en-US" sz="2000" b="1" noProof="0" dirty="0">
                <a:latin typeface="Garamond" panose="02020404030301010803" pitchFamily="18" charset="0"/>
                <a:ea typeface="Roboto" panose="02000000000000000000" pitchFamily="2" charset="0"/>
              </a:rPr>
              <a:t>1. Image Processing</a:t>
            </a:r>
          </a:p>
          <a:p>
            <a:pPr>
              <a:buNone/>
            </a:pPr>
            <a:endParaRPr lang="en-US" sz="2000" b="1" noProof="0" dirty="0">
              <a:latin typeface="Garamond" panose="02020404030301010803" pitchFamily="18" charset="0"/>
              <a:ea typeface="Roboto" panose="02000000000000000000" pitchFamily="2" charset="0"/>
            </a:endParaRPr>
          </a:p>
          <a:p>
            <a:pPr marL="285750" indent="-285750">
              <a:buFont typeface="Wingdings" panose="05000000000000000000" pitchFamily="2" charset="2"/>
              <a:buChar char="§"/>
            </a:pPr>
            <a:r>
              <a:rPr lang="en-US" noProof="0" dirty="0">
                <a:latin typeface="Garamond" panose="02020404030301010803" pitchFamily="18" charset="0"/>
                <a:ea typeface="Roboto" panose="02000000000000000000" pitchFamily="2" charset="0"/>
              </a:rPr>
              <a:t>Adjust brightness, contrast, and color balance by converting to different color spaces (e.g., RGB to HSL, HSV).</a:t>
            </a:r>
          </a:p>
          <a:p>
            <a:pPr marL="285750" indent="-285750">
              <a:buFont typeface="Wingdings" panose="05000000000000000000" pitchFamily="2" charset="2"/>
              <a:buChar char="§"/>
            </a:pPr>
            <a:r>
              <a:rPr lang="en-US" noProof="0" dirty="0">
                <a:latin typeface="Garamond" panose="02020404030301010803" pitchFamily="18" charset="0"/>
                <a:ea typeface="Roboto" panose="02000000000000000000" pitchFamily="2" charset="0"/>
              </a:rPr>
              <a:t>Perform </a:t>
            </a:r>
            <a:r>
              <a:rPr lang="en-US" b="1" noProof="0" dirty="0">
                <a:latin typeface="Garamond" panose="02020404030301010803" pitchFamily="18" charset="0"/>
                <a:ea typeface="Roboto" panose="02000000000000000000" pitchFamily="2" charset="0"/>
              </a:rPr>
              <a:t>color-based segmentation</a:t>
            </a:r>
            <a:r>
              <a:rPr lang="en-US" noProof="0" dirty="0">
                <a:latin typeface="Garamond" panose="02020404030301010803" pitchFamily="18" charset="0"/>
                <a:ea typeface="Roboto" panose="02000000000000000000" pitchFamily="2" charset="0"/>
              </a:rPr>
              <a:t> (like separating skin tones or object colors).</a:t>
            </a:r>
          </a:p>
          <a:p>
            <a:pPr marL="285750" indent="-285750">
              <a:buFont typeface="Wingdings" panose="05000000000000000000" pitchFamily="2" charset="2"/>
              <a:buChar char="§"/>
            </a:pPr>
            <a:r>
              <a:rPr lang="en-US" noProof="0" dirty="0">
                <a:latin typeface="Garamond" panose="02020404030301010803" pitchFamily="18" charset="0"/>
                <a:ea typeface="Roboto" panose="02000000000000000000" pitchFamily="2" charset="0"/>
              </a:rPr>
              <a:t>Apply color corrections and filters.</a:t>
            </a:r>
          </a:p>
          <a:p>
            <a:endParaRPr lang="en-US" noProof="0" dirty="0">
              <a:latin typeface="Garamond" panose="02020404030301010803" pitchFamily="18" charset="0"/>
              <a:ea typeface="Roboto" panose="02000000000000000000" pitchFamily="2" charset="0"/>
            </a:endParaRPr>
          </a:p>
          <a:p>
            <a:pPr>
              <a:buNone/>
            </a:pPr>
            <a:r>
              <a:rPr lang="en-US" sz="2000" b="1" noProof="0" dirty="0">
                <a:latin typeface="Garamond" panose="02020404030301010803" pitchFamily="18" charset="0"/>
                <a:ea typeface="Roboto" panose="02000000000000000000" pitchFamily="2" charset="0"/>
              </a:rPr>
              <a:t>2. Digital Photography</a:t>
            </a:r>
          </a:p>
          <a:p>
            <a:pPr>
              <a:buNone/>
            </a:pPr>
            <a:endParaRPr lang="en-US" sz="2000" b="1" noProof="0" dirty="0">
              <a:latin typeface="Garamond" panose="02020404030301010803" pitchFamily="18" charset="0"/>
              <a:ea typeface="Roboto" panose="02000000000000000000" pitchFamily="2" charset="0"/>
            </a:endParaRPr>
          </a:p>
          <a:p>
            <a:pPr marL="285750" indent="-285750">
              <a:buFont typeface="Wingdings" panose="05000000000000000000" pitchFamily="2" charset="2"/>
              <a:buChar char="§"/>
            </a:pPr>
            <a:r>
              <a:rPr lang="en-US" noProof="0" dirty="0">
                <a:latin typeface="Garamond" panose="02020404030301010803" pitchFamily="18" charset="0"/>
              </a:rPr>
              <a:t>When cameras capture photos and software processes them.</a:t>
            </a:r>
          </a:p>
          <a:p>
            <a:pPr marL="285750" indent="-285750">
              <a:buFont typeface="Wingdings" panose="05000000000000000000" pitchFamily="2" charset="2"/>
              <a:buChar char="§"/>
            </a:pPr>
            <a:r>
              <a:rPr lang="en-US" noProof="0" dirty="0">
                <a:latin typeface="Garamond" panose="02020404030301010803" pitchFamily="18" charset="0"/>
              </a:rPr>
              <a:t>Camera saves images in </a:t>
            </a:r>
            <a:r>
              <a:rPr lang="en-US" b="1" noProof="0" dirty="0">
                <a:latin typeface="Garamond" panose="02020404030301010803" pitchFamily="18" charset="0"/>
              </a:rPr>
              <a:t>RGB format</a:t>
            </a:r>
            <a:r>
              <a:rPr lang="en-US" noProof="0" dirty="0">
                <a:latin typeface="Garamond" panose="02020404030301010803" pitchFamily="18" charset="0"/>
              </a:rPr>
              <a:t>.</a:t>
            </a:r>
          </a:p>
          <a:p>
            <a:pPr marL="285750" indent="-285750">
              <a:buFont typeface="Wingdings" panose="05000000000000000000" pitchFamily="2" charset="2"/>
              <a:buChar char="§"/>
            </a:pPr>
            <a:r>
              <a:rPr lang="en-US" noProof="0" dirty="0">
                <a:latin typeface="Garamond" panose="02020404030301010803" pitchFamily="18" charset="0"/>
              </a:rPr>
              <a:t> But sometimes colors look weird (too blue or dark ) so we convert them to HSL or LAB .</a:t>
            </a:r>
          </a:p>
          <a:p>
            <a:pPr>
              <a:buFont typeface="Arial" panose="020B0604020202020204" pitchFamily="34" charset="0"/>
              <a:buChar char="•"/>
            </a:pPr>
            <a:endParaRPr lang="en-US" noProof="0" dirty="0">
              <a:latin typeface="Garamond" panose="02020404030301010803" pitchFamily="18" charset="0"/>
              <a:ea typeface="Roboto" panose="02000000000000000000" pitchFamily="2" charset="0"/>
            </a:endParaRPr>
          </a:p>
          <a:p>
            <a:pPr>
              <a:buNone/>
            </a:pPr>
            <a:r>
              <a:rPr lang="en-US" sz="2000" b="1" noProof="0" dirty="0">
                <a:latin typeface="Garamond" panose="02020404030301010803" pitchFamily="18" charset="0"/>
                <a:ea typeface="Roboto" panose="02000000000000000000" pitchFamily="2" charset="0"/>
              </a:rPr>
              <a:t>3. Printing</a:t>
            </a:r>
          </a:p>
          <a:p>
            <a:pPr marL="342900" indent="-342900">
              <a:buFont typeface="Wingdings" panose="05000000000000000000" pitchFamily="2" charset="2"/>
              <a:buChar char="§"/>
            </a:pPr>
            <a:endParaRPr lang="en-US" sz="2000" b="1" noProof="0" dirty="0">
              <a:latin typeface="Garamond" panose="02020404030301010803" pitchFamily="18" charset="0"/>
              <a:ea typeface="Roboto" panose="02000000000000000000" pitchFamily="2" charset="0"/>
            </a:endParaRPr>
          </a:p>
          <a:p>
            <a:pPr marL="285750" indent="-285750">
              <a:buFont typeface="Wingdings" panose="05000000000000000000" pitchFamily="2" charset="2"/>
              <a:buChar char="§"/>
            </a:pPr>
            <a:r>
              <a:rPr lang="en-US" noProof="0" dirty="0">
                <a:latin typeface="Garamond" panose="02020404030301010803" pitchFamily="18" charset="0"/>
                <a:ea typeface="Roboto" panose="02000000000000000000" pitchFamily="2" charset="0"/>
              </a:rPr>
              <a:t>Convert </a:t>
            </a:r>
            <a:r>
              <a:rPr lang="en-US" b="1" noProof="0" dirty="0">
                <a:latin typeface="Garamond" panose="02020404030301010803" pitchFamily="18" charset="0"/>
                <a:ea typeface="Roboto" panose="02000000000000000000" pitchFamily="2" charset="0"/>
              </a:rPr>
              <a:t>RGB images to CMYK</a:t>
            </a:r>
            <a:r>
              <a:rPr lang="en-US" noProof="0" dirty="0">
                <a:latin typeface="Garamond" panose="02020404030301010803" pitchFamily="18" charset="0"/>
                <a:ea typeface="Roboto" panose="02000000000000000000" pitchFamily="2" charset="0"/>
              </a:rPr>
              <a:t> for accurate color reproduction on paper.</a:t>
            </a:r>
          </a:p>
          <a:p>
            <a:pPr marL="285750" indent="-285750">
              <a:buFont typeface="Wingdings" panose="05000000000000000000" pitchFamily="2" charset="2"/>
              <a:buChar char="§"/>
            </a:pPr>
            <a:r>
              <a:rPr lang="en-US" noProof="0" dirty="0">
                <a:latin typeface="Garamond" panose="02020404030301010803" pitchFamily="18" charset="0"/>
                <a:ea typeface="Roboto" panose="02000000000000000000" pitchFamily="2" charset="0"/>
              </a:rPr>
              <a:t>Compensate for ink absorption and paper color.</a:t>
            </a:r>
          </a:p>
          <a:p>
            <a:endParaRPr lang="en-US" noProof="0" dirty="0">
              <a:latin typeface="Garamond" panose="02020404030301010803" pitchFamily="18" charset="0"/>
            </a:endParaRPr>
          </a:p>
        </p:txBody>
      </p:sp>
    </p:spTree>
    <p:extLst>
      <p:ext uri="{BB962C8B-B14F-4D97-AF65-F5344CB8AC3E}">
        <p14:creationId xmlns:p14="http://schemas.microsoft.com/office/powerpoint/2010/main" val="11811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0ADC329-8F5B-6059-C24C-F1CD2238B45F}"/>
              </a:ext>
            </a:extLst>
          </p:cNvPr>
          <p:cNvSpPr>
            <a:spLocks noGrp="1"/>
          </p:cNvSpPr>
          <p:nvPr>
            <p:ph type="title"/>
          </p:nvPr>
        </p:nvSpPr>
        <p:spPr>
          <a:xfrm>
            <a:off x="5248656" y="914400"/>
            <a:ext cx="5886704" cy="853440"/>
          </a:xfrm>
        </p:spPr>
        <p:txBody>
          <a:bodyPr>
            <a:normAutofit/>
          </a:bodyPr>
          <a:lstStyle/>
          <a:p>
            <a:r>
              <a:rPr lang="en-US" noProof="0" dirty="0">
                <a:latin typeface="Bahnschrift Condensed" panose="020B0502040204020203" pitchFamily="34" charset="0"/>
              </a:rPr>
              <a:t>Definition</a:t>
            </a:r>
          </a:p>
        </p:txBody>
      </p:sp>
      <p:pic>
        <p:nvPicPr>
          <p:cNvPr id="5" name="Picture 4">
            <a:extLst>
              <a:ext uri="{FF2B5EF4-FFF2-40B4-BE49-F238E27FC236}">
                <a16:creationId xmlns:a16="http://schemas.microsoft.com/office/drawing/2014/main" id="{84D34462-F4B9-0BE9-6A6B-7F1C3F41F0FD}"/>
              </a:ext>
            </a:extLst>
          </p:cNvPr>
          <p:cNvPicPr>
            <a:picLocks noChangeAspect="1"/>
          </p:cNvPicPr>
          <p:nvPr/>
        </p:nvPicPr>
        <p:blipFill>
          <a:blip r:embed="rId2"/>
          <a:srcRect l="8175" r="23826"/>
          <a:stretch>
            <a:fillRect/>
          </a:stretch>
        </p:blipFill>
        <p:spPr>
          <a:xfrm>
            <a:off x="20" y="-1"/>
            <a:ext cx="4663420" cy="6858001"/>
          </a:xfrm>
          <a:prstGeom prst="rect">
            <a:avLst/>
          </a:prstGeom>
        </p:spPr>
      </p:pic>
      <p:cxnSp>
        <p:nvCxnSpPr>
          <p:cNvPr id="11" name="Straight Connector 10">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46871"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EF43432-8038-40D1-E87C-9EF4463C5A95}"/>
              </a:ext>
            </a:extLst>
          </p:cNvPr>
          <p:cNvSpPr>
            <a:spLocks noGrp="1"/>
          </p:cNvSpPr>
          <p:nvPr>
            <p:ph idx="1"/>
          </p:nvPr>
        </p:nvSpPr>
        <p:spPr>
          <a:xfrm>
            <a:off x="5248656" y="1986021"/>
            <a:ext cx="6236208" cy="3941064"/>
          </a:xfrm>
        </p:spPr>
        <p:txBody>
          <a:bodyPr>
            <a:normAutofit/>
          </a:bodyPr>
          <a:lstStyle/>
          <a:p>
            <a:pPr marL="0" indent="0">
              <a:lnSpc>
                <a:spcPct val="100000"/>
              </a:lnSpc>
              <a:buNone/>
            </a:pPr>
            <a:r>
              <a:rPr lang="en-US" sz="1900" b="1" noProof="0" dirty="0">
                <a:latin typeface="Times New Roman" panose="02020603050405020304" pitchFamily="18" charset="0"/>
                <a:cs typeface="Times New Roman" panose="02020603050405020304" pitchFamily="18" charset="0"/>
              </a:rPr>
              <a:t>Chromaticity</a:t>
            </a:r>
            <a:r>
              <a:rPr lang="en-US" sz="1900" noProof="0" dirty="0">
                <a:latin typeface="Times New Roman" panose="02020603050405020304" pitchFamily="18" charset="0"/>
                <a:cs typeface="Times New Roman" panose="02020603050405020304" pitchFamily="18" charset="0"/>
              </a:rPr>
              <a:t> refers to the quality of a color regardless of its brightness. It describes the </a:t>
            </a:r>
            <a:r>
              <a:rPr lang="en-US" sz="1900" b="1" noProof="0" dirty="0">
                <a:latin typeface="Times New Roman" panose="02020603050405020304" pitchFamily="18" charset="0"/>
                <a:cs typeface="Times New Roman" panose="02020603050405020304" pitchFamily="18" charset="0"/>
              </a:rPr>
              <a:t>hue</a:t>
            </a:r>
            <a:r>
              <a:rPr lang="en-US" sz="1900" noProof="0" dirty="0">
                <a:latin typeface="Times New Roman" panose="02020603050405020304" pitchFamily="18" charset="0"/>
                <a:cs typeface="Times New Roman" panose="02020603050405020304" pitchFamily="18" charset="0"/>
              </a:rPr>
              <a:t> (the type of color, such as red, green, or blue) and </a:t>
            </a:r>
            <a:r>
              <a:rPr lang="en-US" sz="1900" b="1" noProof="0" dirty="0">
                <a:latin typeface="Times New Roman" panose="02020603050405020304" pitchFamily="18" charset="0"/>
                <a:cs typeface="Times New Roman" panose="02020603050405020304" pitchFamily="18" charset="0"/>
              </a:rPr>
              <a:t>saturation</a:t>
            </a:r>
            <a:r>
              <a:rPr lang="en-US" sz="1900" noProof="0" dirty="0">
                <a:latin typeface="Times New Roman" panose="02020603050405020304" pitchFamily="18" charset="0"/>
                <a:cs typeface="Times New Roman" panose="02020603050405020304" pitchFamily="18" charset="0"/>
              </a:rPr>
              <a:t> (the purity or intensity of the color), but </a:t>
            </a:r>
            <a:r>
              <a:rPr lang="en-US" sz="1900" b="1" noProof="0" dirty="0">
                <a:latin typeface="Times New Roman" panose="02020603050405020304" pitchFamily="18" charset="0"/>
                <a:cs typeface="Times New Roman" panose="02020603050405020304" pitchFamily="18" charset="0"/>
              </a:rPr>
              <a:t>not the luminance (brightness)</a:t>
            </a:r>
            <a:r>
              <a:rPr lang="en-US" sz="1900" noProof="0" dirty="0">
                <a:latin typeface="Times New Roman" panose="02020603050405020304" pitchFamily="18" charset="0"/>
                <a:cs typeface="Times New Roman" panose="02020603050405020304" pitchFamily="18" charset="0"/>
              </a:rPr>
              <a:t>.</a:t>
            </a:r>
          </a:p>
          <a:p>
            <a:pPr marL="0" indent="0">
              <a:lnSpc>
                <a:spcPct val="100000"/>
              </a:lnSpc>
              <a:buNone/>
            </a:pPr>
            <a:r>
              <a:rPr lang="en-US" sz="1900" i="0" noProof="0" dirty="0">
                <a:effectLst/>
                <a:latin typeface="Times New Roman" panose="02020603050405020304" pitchFamily="18" charset="0"/>
                <a:cs typeface="Times New Roman" panose="02020603050405020304" pitchFamily="18" charset="0"/>
              </a:rPr>
              <a:t>Chromaticity </a:t>
            </a:r>
            <a:r>
              <a:rPr lang="en-US" sz="1900" b="0" i="0" noProof="0" dirty="0">
                <a:effectLst/>
                <a:latin typeface="Times New Roman" panose="02020603050405020304" pitchFamily="18" charset="0"/>
                <a:cs typeface="Times New Roman" panose="02020603050405020304" pitchFamily="18" charset="0"/>
              </a:rPr>
              <a:t>is a property that characterizes the color quality of an object seen by the human eye and gives a measure of how well the human eye sees an object.</a:t>
            </a:r>
            <a:endParaRPr lang="en-US" sz="1900" noProof="0" dirty="0">
              <a:latin typeface="Times New Roman" panose="02020603050405020304" pitchFamily="18" charset="0"/>
              <a:cs typeface="Times New Roman" panose="02020603050405020304" pitchFamily="18" charset="0"/>
            </a:endParaRPr>
          </a:p>
          <a:p>
            <a:pPr marL="0" indent="0">
              <a:lnSpc>
                <a:spcPct val="100000"/>
              </a:lnSpc>
              <a:buNone/>
            </a:pPr>
            <a:r>
              <a:rPr lang="en-US" sz="1900" noProof="0" dirty="0">
                <a:latin typeface="Times New Roman" panose="02020603050405020304" pitchFamily="18" charset="0"/>
                <a:cs typeface="Times New Roman" panose="02020603050405020304" pitchFamily="18" charset="0"/>
              </a:rPr>
              <a:t>In technical terms, chromaticity is represented using two values that define where a color lies on a chromaticity diagram, such as the </a:t>
            </a:r>
            <a:r>
              <a:rPr lang="en-US" sz="1900" b="1" noProof="0" dirty="0">
                <a:latin typeface="Times New Roman" panose="02020603050405020304" pitchFamily="18" charset="0"/>
                <a:cs typeface="Times New Roman" panose="02020603050405020304" pitchFamily="18" charset="0"/>
              </a:rPr>
              <a:t>CIE 1931 chromaticity diagram</a:t>
            </a:r>
            <a:r>
              <a:rPr lang="en-US" sz="1900" noProof="0" dirty="0">
                <a:latin typeface="Times New Roman" panose="02020603050405020304" pitchFamily="18" charset="0"/>
                <a:cs typeface="Times New Roman" panose="02020603050405020304" pitchFamily="18" charset="0"/>
              </a:rPr>
              <a:t>, which uses </a:t>
            </a:r>
            <a:r>
              <a:rPr lang="en-US" sz="1900" b="1" noProof="0" dirty="0">
                <a:latin typeface="Times New Roman" panose="02020603050405020304" pitchFamily="18" charset="0"/>
                <a:cs typeface="Times New Roman" panose="02020603050405020304" pitchFamily="18" charset="0"/>
              </a:rPr>
              <a:t>(x, y)</a:t>
            </a:r>
            <a:r>
              <a:rPr lang="en-US" sz="1900" noProof="0" dirty="0">
                <a:latin typeface="Times New Roman" panose="02020603050405020304" pitchFamily="18" charset="0"/>
                <a:cs typeface="Times New Roman" panose="02020603050405020304" pitchFamily="18" charset="0"/>
              </a:rPr>
              <a:t> coordinates derived from the full color's tristimulus values (X, Y, Z).</a:t>
            </a:r>
          </a:p>
        </p:txBody>
      </p:sp>
    </p:spTree>
    <p:extLst>
      <p:ext uri="{BB962C8B-B14F-4D97-AF65-F5344CB8AC3E}">
        <p14:creationId xmlns:p14="http://schemas.microsoft.com/office/powerpoint/2010/main" val="271669380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ECC7A2-4552-E1AE-3014-C2B67405C654}"/>
              </a:ext>
            </a:extLst>
          </p:cNvPr>
          <p:cNvSpPr txBox="1"/>
          <p:nvPr/>
        </p:nvSpPr>
        <p:spPr>
          <a:xfrm>
            <a:off x="1066800" y="363794"/>
            <a:ext cx="10058400" cy="5909310"/>
          </a:xfrm>
          <a:prstGeom prst="rect">
            <a:avLst/>
          </a:prstGeom>
          <a:noFill/>
        </p:spPr>
        <p:txBody>
          <a:bodyPr wrap="square" rtlCol="0">
            <a:spAutoFit/>
          </a:bodyPr>
          <a:lstStyle/>
          <a:p>
            <a:r>
              <a:rPr lang="en-US" sz="3200" b="1" noProof="0" dirty="0">
                <a:latin typeface="Garamond" panose="02020404030301010803" pitchFamily="18" charset="0"/>
                <a:ea typeface="Cambria Math" panose="02040503050406030204" pitchFamily="18" charset="0"/>
              </a:rPr>
              <a:t>Challenges in Color Transformation:</a:t>
            </a:r>
          </a:p>
          <a:p>
            <a:endParaRPr lang="en-US" noProof="0" dirty="0">
              <a:latin typeface="Garamond" panose="02020404030301010803" pitchFamily="18" charset="0"/>
            </a:endParaRPr>
          </a:p>
          <a:p>
            <a:r>
              <a:rPr lang="en-US" sz="2000" b="1" noProof="0" dirty="0">
                <a:latin typeface="Garamond" panose="02020404030301010803" pitchFamily="18" charset="0"/>
                <a:ea typeface="Roboto" panose="02000000000000000000" pitchFamily="2" charset="0"/>
              </a:rPr>
              <a:t>1. Device Dependency -</a:t>
            </a:r>
          </a:p>
          <a:p>
            <a:endParaRPr lang="en-US" noProof="0" dirty="0">
              <a:latin typeface="Garamond" panose="02020404030301010803" pitchFamily="18" charset="0"/>
              <a:ea typeface="Roboto" panose="02000000000000000000" pitchFamily="2" charset="0"/>
            </a:endParaRPr>
          </a:p>
          <a:p>
            <a:pPr>
              <a:buNone/>
            </a:pPr>
            <a:r>
              <a:rPr lang="en-US" noProof="0" dirty="0">
                <a:latin typeface="Garamond" panose="02020404030301010803" pitchFamily="18" charset="0"/>
                <a:ea typeface="Roboto" panose="02000000000000000000" pitchFamily="2" charset="0"/>
              </a:rPr>
              <a:t>Different devices (monitors, printers, projectors, cameras) use different color models and have varying color </a:t>
            </a:r>
            <a:r>
              <a:rPr lang="en-US" noProof="0" dirty="0" err="1">
                <a:latin typeface="Garamond" panose="02020404030301010803" pitchFamily="18" charset="0"/>
                <a:ea typeface="Roboto" panose="02000000000000000000" pitchFamily="2" charset="0"/>
              </a:rPr>
              <a:t>gamuts</a:t>
            </a:r>
            <a:r>
              <a:rPr lang="en-US" noProof="0" dirty="0">
                <a:latin typeface="Garamond" panose="02020404030301010803" pitchFamily="18" charset="0"/>
                <a:ea typeface="Roboto" panose="02000000000000000000" pitchFamily="2" charset="0"/>
              </a:rPr>
              <a:t> (the range of colors they can display or capture).</a:t>
            </a:r>
          </a:p>
          <a:p>
            <a:pPr marL="285750" indent="-285750">
              <a:buFont typeface="Wingdings" panose="05000000000000000000" pitchFamily="2" charset="2"/>
              <a:buChar char="§"/>
            </a:pPr>
            <a:r>
              <a:rPr lang="en-US" b="1" noProof="0" dirty="0">
                <a:latin typeface="Garamond" panose="02020404030301010803" pitchFamily="18" charset="0"/>
                <a:ea typeface="Roboto" panose="02000000000000000000" pitchFamily="2" charset="0"/>
              </a:rPr>
              <a:t>Example:</a:t>
            </a:r>
            <a:r>
              <a:rPr lang="en-US" noProof="0" dirty="0">
                <a:latin typeface="Garamond" panose="02020404030301010803" pitchFamily="18" charset="0"/>
                <a:ea typeface="Roboto" panose="02000000000000000000" pitchFamily="2" charset="0"/>
              </a:rPr>
              <a:t> A color that looks vibrant on a smartphone display might appear dull or inaccurate when printed.</a:t>
            </a:r>
          </a:p>
          <a:p>
            <a:pPr marL="285750" indent="-285750">
              <a:buFont typeface="Wingdings" panose="05000000000000000000" pitchFamily="2" charset="2"/>
              <a:buChar char="§"/>
            </a:pPr>
            <a:r>
              <a:rPr lang="en-US" b="1" noProof="0" dirty="0">
                <a:latin typeface="Garamond" panose="02020404030301010803" pitchFamily="18" charset="0"/>
                <a:ea typeface="Roboto" panose="02000000000000000000" pitchFamily="2" charset="0"/>
              </a:rPr>
              <a:t>Issue:</a:t>
            </a:r>
            <a:r>
              <a:rPr lang="en-US" noProof="0" dirty="0">
                <a:latin typeface="Garamond" panose="02020404030301010803" pitchFamily="18" charset="0"/>
                <a:ea typeface="Roboto" panose="02000000000000000000" pitchFamily="2" charset="0"/>
              </a:rPr>
              <a:t> Without proper color management systems (CMS), colors can shift or lose consistency between devices.</a:t>
            </a:r>
          </a:p>
          <a:p>
            <a:endParaRPr lang="en-US" noProof="0" dirty="0">
              <a:latin typeface="Garamond" panose="02020404030301010803" pitchFamily="18" charset="0"/>
              <a:ea typeface="Roboto" panose="02000000000000000000" pitchFamily="2" charset="0"/>
            </a:endParaRPr>
          </a:p>
          <a:p>
            <a:endParaRPr lang="en-US" noProof="0" dirty="0">
              <a:latin typeface="Garamond" panose="02020404030301010803" pitchFamily="18" charset="0"/>
              <a:ea typeface="Roboto" panose="02000000000000000000" pitchFamily="2" charset="0"/>
            </a:endParaRPr>
          </a:p>
          <a:p>
            <a:r>
              <a:rPr lang="en-US" sz="2000" b="1" noProof="0" dirty="0">
                <a:latin typeface="Garamond" panose="02020404030301010803" pitchFamily="18" charset="0"/>
                <a:ea typeface="Roboto" panose="02000000000000000000" pitchFamily="2" charset="0"/>
              </a:rPr>
              <a:t>2. Gamut Limitations -</a:t>
            </a:r>
          </a:p>
          <a:p>
            <a:endParaRPr lang="en-US" noProof="0" dirty="0">
              <a:latin typeface="Garamond" panose="02020404030301010803" pitchFamily="18" charset="0"/>
              <a:ea typeface="Roboto" panose="02000000000000000000" pitchFamily="2" charset="0"/>
            </a:endParaRPr>
          </a:p>
          <a:p>
            <a:pPr>
              <a:buNone/>
            </a:pPr>
            <a:r>
              <a:rPr lang="en-US" noProof="0" dirty="0">
                <a:latin typeface="Garamond" panose="02020404030301010803" pitchFamily="18" charset="0"/>
                <a:ea typeface="Roboto" panose="02000000000000000000" pitchFamily="2" charset="0"/>
              </a:rPr>
              <a:t>Each color model or device has a </a:t>
            </a:r>
            <a:r>
              <a:rPr lang="en-US" b="1" noProof="0" dirty="0">
                <a:latin typeface="Garamond" panose="02020404030301010803" pitchFamily="18" charset="0"/>
                <a:ea typeface="Roboto" panose="02000000000000000000" pitchFamily="2" charset="0"/>
              </a:rPr>
              <a:t>limited color gamut</a:t>
            </a:r>
            <a:r>
              <a:rPr lang="en-US" noProof="0" dirty="0">
                <a:latin typeface="Garamond" panose="02020404030301010803" pitchFamily="18" charset="0"/>
                <a:ea typeface="Roboto" panose="02000000000000000000" pitchFamily="2" charset="0"/>
              </a:rPr>
              <a:t> — a subset of all possible colors visible to the human eye.</a:t>
            </a:r>
          </a:p>
          <a:p>
            <a:pPr marL="285750" indent="-285750">
              <a:buFont typeface="Wingdings" panose="05000000000000000000" pitchFamily="2" charset="2"/>
              <a:buChar char="§"/>
            </a:pPr>
            <a:r>
              <a:rPr lang="en-US" b="1" noProof="0" dirty="0">
                <a:latin typeface="Garamond" panose="02020404030301010803" pitchFamily="18" charset="0"/>
                <a:ea typeface="Roboto" panose="02000000000000000000" pitchFamily="2" charset="0"/>
              </a:rPr>
              <a:t>Example:</a:t>
            </a:r>
            <a:r>
              <a:rPr lang="en-US" noProof="0" dirty="0">
                <a:latin typeface="Garamond" panose="02020404030301010803" pitchFamily="18" charset="0"/>
                <a:ea typeface="Roboto" panose="02000000000000000000" pitchFamily="2" charset="0"/>
              </a:rPr>
              <a:t> RGB displays can reproduce bright, saturated colors well, while printers using CMYK may struggle with the same.</a:t>
            </a:r>
          </a:p>
          <a:p>
            <a:pPr marL="285750" indent="-285750">
              <a:buFont typeface="Wingdings" panose="05000000000000000000" pitchFamily="2" charset="2"/>
              <a:buChar char="§"/>
            </a:pPr>
            <a:r>
              <a:rPr lang="en-US" b="1" noProof="0" dirty="0">
                <a:latin typeface="Garamond" panose="02020404030301010803" pitchFamily="18" charset="0"/>
                <a:ea typeface="Roboto" panose="02000000000000000000" pitchFamily="2" charset="0"/>
              </a:rPr>
              <a:t>Issue:</a:t>
            </a:r>
            <a:r>
              <a:rPr lang="en-US" noProof="0" dirty="0">
                <a:latin typeface="Garamond" panose="02020404030301010803" pitchFamily="18" charset="0"/>
                <a:ea typeface="Roboto" panose="02000000000000000000" pitchFamily="2" charset="0"/>
              </a:rPr>
              <a:t> When transforming colors from one gamut to another, some colors might fall outside the target gamut (called </a:t>
            </a:r>
            <a:r>
              <a:rPr lang="en-US" i="1" noProof="0" dirty="0">
                <a:latin typeface="Garamond" panose="02020404030301010803" pitchFamily="18" charset="0"/>
                <a:ea typeface="Roboto" panose="02000000000000000000" pitchFamily="2" charset="0"/>
              </a:rPr>
              <a:t>out-of-gamut colors</a:t>
            </a:r>
            <a:r>
              <a:rPr lang="en-US" noProof="0" dirty="0">
                <a:latin typeface="Garamond" panose="02020404030301010803" pitchFamily="18" charset="0"/>
                <a:ea typeface="Roboto" panose="02000000000000000000" pitchFamily="2" charset="0"/>
              </a:rPr>
              <a:t>) and need to be approximated, leading to potential color shifts.</a:t>
            </a:r>
          </a:p>
          <a:p>
            <a:endParaRPr lang="en-US" noProof="0" dirty="0">
              <a:latin typeface="Garamond" panose="02020404030301010803" pitchFamily="18" charset="0"/>
            </a:endParaRPr>
          </a:p>
        </p:txBody>
      </p:sp>
    </p:spTree>
    <p:extLst>
      <p:ext uri="{BB962C8B-B14F-4D97-AF65-F5344CB8AC3E}">
        <p14:creationId xmlns:p14="http://schemas.microsoft.com/office/powerpoint/2010/main" val="34855250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59E0AEF-4C49-E674-23E3-815845A2FF29}"/>
              </a:ext>
            </a:extLst>
          </p:cNvPr>
          <p:cNvSpPr txBox="1"/>
          <p:nvPr/>
        </p:nvSpPr>
        <p:spPr>
          <a:xfrm>
            <a:off x="1179871" y="953728"/>
            <a:ext cx="9606116" cy="4708981"/>
          </a:xfrm>
          <a:prstGeom prst="rect">
            <a:avLst/>
          </a:prstGeom>
          <a:noFill/>
        </p:spPr>
        <p:txBody>
          <a:bodyPr wrap="square" rtlCol="0">
            <a:spAutoFit/>
          </a:bodyPr>
          <a:lstStyle/>
          <a:p>
            <a:r>
              <a:rPr lang="en-US" sz="2000" b="1" noProof="0" dirty="0">
                <a:latin typeface="Garamond" panose="02020404030301010803" pitchFamily="18" charset="0"/>
                <a:ea typeface="Roboto" panose="02000000000000000000" pitchFamily="2" charset="0"/>
              </a:rPr>
              <a:t>3. Precision and Rounding Errors -</a:t>
            </a:r>
          </a:p>
          <a:p>
            <a:endParaRPr lang="en-US" sz="2000" noProof="0" dirty="0">
              <a:latin typeface="Garamond" panose="02020404030301010803" pitchFamily="18" charset="0"/>
              <a:ea typeface="Roboto" panose="02000000000000000000" pitchFamily="2" charset="0"/>
            </a:endParaRPr>
          </a:p>
          <a:p>
            <a:pPr>
              <a:buNone/>
            </a:pPr>
            <a:r>
              <a:rPr lang="en-US" sz="2000" noProof="0" dirty="0">
                <a:latin typeface="Garamond" panose="02020404030301010803" pitchFamily="18" charset="0"/>
                <a:ea typeface="Roboto" panose="02000000000000000000" pitchFamily="2" charset="0"/>
              </a:rPr>
              <a:t>Most color transformations involve </a:t>
            </a:r>
            <a:r>
              <a:rPr lang="en-US" sz="2000" b="1" noProof="0" dirty="0">
                <a:latin typeface="Garamond" panose="02020404030301010803" pitchFamily="18" charset="0"/>
                <a:ea typeface="Roboto" panose="02000000000000000000" pitchFamily="2" charset="0"/>
              </a:rPr>
              <a:t>mathematical operations and floating-point calculations</a:t>
            </a:r>
            <a:r>
              <a:rPr lang="en-US" sz="2000" noProof="0" dirty="0">
                <a:latin typeface="Garamond" panose="02020404030301010803" pitchFamily="18" charset="0"/>
                <a:ea typeface="Roboto" panose="02000000000000000000" pitchFamily="2" charset="0"/>
              </a:rPr>
              <a:t>.</a:t>
            </a:r>
          </a:p>
          <a:p>
            <a:pPr marL="285750" indent="-285750">
              <a:buFont typeface="Wingdings" panose="05000000000000000000" pitchFamily="2" charset="2"/>
              <a:buChar char="§"/>
            </a:pPr>
            <a:r>
              <a:rPr lang="en-US" sz="2000" b="1" noProof="0" dirty="0">
                <a:latin typeface="Garamond" panose="02020404030301010803" pitchFamily="18" charset="0"/>
                <a:ea typeface="Roboto" panose="02000000000000000000" pitchFamily="2" charset="0"/>
              </a:rPr>
              <a:t>Issue:</a:t>
            </a:r>
            <a:r>
              <a:rPr lang="en-US" sz="2000" noProof="0" dirty="0">
                <a:latin typeface="Garamond" panose="02020404030301010803" pitchFamily="18" charset="0"/>
                <a:ea typeface="Roboto" panose="02000000000000000000" pitchFamily="2" charset="0"/>
              </a:rPr>
              <a:t> When converting between color models (like RGB to CIE XYZ), small rounding errors can accumulate, especially if colors undergo multiple transformations in a workflow, leading to slight inaccuracies or shifts.</a:t>
            </a:r>
          </a:p>
          <a:p>
            <a:endParaRPr lang="en-US" sz="2000" noProof="0" dirty="0">
              <a:latin typeface="Garamond" panose="02020404030301010803" pitchFamily="18" charset="0"/>
              <a:ea typeface="Roboto" panose="02000000000000000000" pitchFamily="2" charset="0"/>
            </a:endParaRPr>
          </a:p>
          <a:p>
            <a:pPr>
              <a:buNone/>
            </a:pPr>
            <a:r>
              <a:rPr lang="en-US" sz="2000" b="1" noProof="0" dirty="0">
                <a:latin typeface="Garamond" panose="02020404030301010803" pitchFamily="18" charset="0"/>
                <a:ea typeface="Roboto" panose="02000000000000000000" pitchFamily="2" charset="0"/>
              </a:rPr>
              <a:t>4. Computational Complexity -</a:t>
            </a:r>
          </a:p>
          <a:p>
            <a:pPr>
              <a:buNone/>
            </a:pPr>
            <a:endParaRPr lang="en-US" sz="2000" b="1" noProof="0" dirty="0">
              <a:latin typeface="Garamond" panose="02020404030301010803" pitchFamily="18" charset="0"/>
              <a:ea typeface="Roboto" panose="02000000000000000000" pitchFamily="2" charset="0"/>
            </a:endParaRPr>
          </a:p>
          <a:p>
            <a:pPr>
              <a:buNone/>
            </a:pPr>
            <a:r>
              <a:rPr lang="en-US" sz="2000" noProof="0" dirty="0">
                <a:latin typeface="Garamond" panose="02020404030301010803" pitchFamily="18" charset="0"/>
                <a:ea typeface="Roboto" panose="02000000000000000000" pitchFamily="2" charset="0"/>
              </a:rPr>
              <a:t>Some color transformations, like RGB to CIE LAB via CIE XYZ, involve </a:t>
            </a:r>
            <a:r>
              <a:rPr lang="en-US" sz="2000" b="1" noProof="0" dirty="0">
                <a:latin typeface="Garamond" panose="02020404030301010803" pitchFamily="18" charset="0"/>
                <a:ea typeface="Roboto" panose="02000000000000000000" pitchFamily="2" charset="0"/>
              </a:rPr>
              <a:t>nonlinear functions and matrix multiplications</a:t>
            </a:r>
            <a:r>
              <a:rPr lang="en-US" sz="2000" noProof="0" dirty="0">
                <a:latin typeface="Garamond" panose="02020404030301010803" pitchFamily="18" charset="0"/>
                <a:ea typeface="Roboto" panose="02000000000000000000" pitchFamily="2" charset="0"/>
              </a:rPr>
              <a:t>.</a:t>
            </a:r>
          </a:p>
          <a:p>
            <a:pPr marL="285750" indent="-285750">
              <a:buFont typeface="Wingdings" panose="05000000000000000000" pitchFamily="2" charset="2"/>
              <a:buChar char="§"/>
            </a:pPr>
            <a:r>
              <a:rPr lang="en-US" sz="2000" b="1" noProof="0" dirty="0">
                <a:latin typeface="Garamond" panose="02020404030301010803" pitchFamily="18" charset="0"/>
                <a:ea typeface="Roboto" panose="02000000000000000000" pitchFamily="2" charset="0"/>
              </a:rPr>
              <a:t>Issue:</a:t>
            </a:r>
            <a:r>
              <a:rPr lang="en-US" sz="2000" noProof="0" dirty="0">
                <a:latin typeface="Garamond" panose="02020404030301010803" pitchFamily="18" charset="0"/>
                <a:ea typeface="Roboto" panose="02000000000000000000" pitchFamily="2" charset="0"/>
              </a:rPr>
              <a:t> In real-time applications like video games or simulations, high-complexity color transformations can affect performance and responsiveness.</a:t>
            </a:r>
          </a:p>
          <a:p>
            <a:endParaRPr lang="en-US" sz="2000" noProof="0" dirty="0">
              <a:latin typeface="Garamond" panose="02020404030301010803" pitchFamily="18" charset="0"/>
            </a:endParaRPr>
          </a:p>
        </p:txBody>
      </p:sp>
    </p:spTree>
    <p:extLst>
      <p:ext uri="{BB962C8B-B14F-4D97-AF65-F5344CB8AC3E}">
        <p14:creationId xmlns:p14="http://schemas.microsoft.com/office/powerpoint/2010/main" val="23208534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097B0-5BC7-ECB6-7DC4-8EA98D27F650}"/>
              </a:ext>
            </a:extLst>
          </p:cNvPr>
          <p:cNvSpPr>
            <a:spLocks noGrp="1"/>
          </p:cNvSpPr>
          <p:nvPr>
            <p:ph type="title"/>
          </p:nvPr>
        </p:nvSpPr>
        <p:spPr>
          <a:xfrm>
            <a:off x="838200" y="365125"/>
            <a:ext cx="10515600" cy="965835"/>
          </a:xfrm>
          <a:ln w="15875">
            <a:solidFill>
              <a:schemeClr val="tx1"/>
            </a:solidFill>
          </a:ln>
        </p:spPr>
        <p:txBody>
          <a:bodyPr/>
          <a:lstStyle/>
          <a:p>
            <a:pPr algn="ctr"/>
            <a:r>
              <a:rPr lang="en-US"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E239B47D-A86F-0B19-609B-D2DE27714877}"/>
              </a:ext>
            </a:extLst>
          </p:cNvPr>
          <p:cNvSpPr>
            <a:spLocks noGrp="1"/>
          </p:cNvSpPr>
          <p:nvPr>
            <p:ph idx="1"/>
          </p:nvPr>
        </p:nvSpPr>
        <p:spPr>
          <a:xfrm>
            <a:off x="838200" y="1636492"/>
            <a:ext cx="10515600" cy="4531043"/>
          </a:xfrm>
        </p:spPr>
        <p:txBody>
          <a:bodyPr>
            <a:normAutofit/>
          </a:bodyPr>
          <a:lstStyle/>
          <a:p>
            <a:pPr marL="342900" indent="-342900">
              <a:buAutoNum type="arabicPeriod"/>
            </a:pPr>
            <a:r>
              <a:rPr lang="en-US" sz="1800" b="1" dirty="0">
                <a:latin typeface="Times New Roman" panose="02020603050405020304" pitchFamily="18" charset="0"/>
                <a:cs typeface="Times New Roman" panose="02020603050405020304" pitchFamily="18" charset="0"/>
              </a:rPr>
              <a:t>Procedural Elements of Computer Graphics    -   </a:t>
            </a:r>
            <a:r>
              <a:rPr lang="en-US" sz="1800" dirty="0">
                <a:latin typeface="Times New Roman" panose="02020603050405020304" pitchFamily="18" charset="0"/>
                <a:cs typeface="Times New Roman" panose="02020603050405020304" pitchFamily="18" charset="0"/>
              </a:rPr>
              <a:t> Book by David F. Rogers</a:t>
            </a:r>
          </a:p>
          <a:p>
            <a:pPr marL="342900" indent="-342900">
              <a:buAutoNum type="arabicPeriod"/>
            </a:pPr>
            <a:r>
              <a:rPr lang="en-US" sz="1800" b="1" dirty="0">
                <a:latin typeface="Times New Roman" panose="02020603050405020304" pitchFamily="18" charset="0"/>
                <a:cs typeface="Times New Roman" panose="02020603050405020304" pitchFamily="18" charset="0"/>
              </a:rPr>
              <a:t>Computer graphics with OpenGL   -   </a:t>
            </a:r>
            <a:r>
              <a:rPr lang="en-US" sz="1800" dirty="0">
                <a:latin typeface="Times New Roman" panose="02020603050405020304" pitchFamily="18" charset="0"/>
                <a:cs typeface="Times New Roman" panose="02020603050405020304" pitchFamily="18" charset="0"/>
              </a:rPr>
              <a:t>Book by Donald Hearn and M. Pauline Baker</a:t>
            </a:r>
          </a:p>
          <a:p>
            <a:pPr marL="342900" indent="-342900">
              <a:buAutoNum type="arabicPeriod"/>
            </a:pPr>
            <a:r>
              <a:rPr lang="en-US" sz="1800" b="1" dirty="0">
                <a:latin typeface="Times New Roman" panose="02020603050405020304" pitchFamily="18" charset="0"/>
                <a:cs typeface="Times New Roman" panose="02020603050405020304" pitchFamily="18" charset="0"/>
              </a:rPr>
              <a:t>Google   -   </a:t>
            </a:r>
            <a:r>
              <a:rPr lang="en-US" sz="1800" dirty="0">
                <a:latin typeface="Times New Roman" panose="02020603050405020304" pitchFamily="18" charset="0"/>
                <a:cs typeface="Times New Roman" panose="02020603050405020304" pitchFamily="18" charset="0"/>
                <a:hlinkClick r:id="rId2"/>
              </a:rPr>
              <a:t>https://google.com/</a:t>
            </a:r>
            <a:endParaRPr lang="en-US" sz="1800" dirty="0">
              <a:latin typeface="Times New Roman" panose="02020603050405020304" pitchFamily="18" charset="0"/>
              <a:cs typeface="Times New Roman" panose="02020603050405020304" pitchFamily="18" charset="0"/>
            </a:endParaRPr>
          </a:p>
          <a:p>
            <a:pPr marL="342900" indent="-342900">
              <a:buAutoNum type="arabicPeriod"/>
            </a:pPr>
            <a:r>
              <a:rPr lang="en-US" sz="1800" b="1" dirty="0" err="1">
                <a:latin typeface="Times New Roman" panose="02020603050405020304" pitchFamily="18" charset="0"/>
                <a:cs typeface="Times New Roman" panose="02020603050405020304" pitchFamily="18" charset="0"/>
              </a:rPr>
              <a:t>GeeksforGeeks</a:t>
            </a:r>
            <a:r>
              <a:rPr lang="en-US" sz="1800" b="1" dirty="0">
                <a:latin typeface="Times New Roman" panose="02020603050405020304" pitchFamily="18" charset="0"/>
                <a:cs typeface="Times New Roman" panose="02020603050405020304" pitchFamily="18" charset="0"/>
              </a:rPr>
              <a:t>   -   </a:t>
            </a:r>
            <a:r>
              <a:rPr lang="en-US" sz="1800" dirty="0">
                <a:latin typeface="Times New Roman" panose="02020603050405020304" pitchFamily="18" charset="0"/>
                <a:cs typeface="Times New Roman" panose="02020603050405020304" pitchFamily="18" charset="0"/>
                <a:hlinkClick r:id="rId3"/>
              </a:rPr>
              <a:t>https://www.geeksforgeeks.org/</a:t>
            </a:r>
            <a:endParaRPr lang="en-US" sz="1800" dirty="0">
              <a:latin typeface="Times New Roman" panose="02020603050405020304" pitchFamily="18" charset="0"/>
              <a:cs typeface="Times New Roman" panose="02020603050405020304" pitchFamily="18" charset="0"/>
            </a:endParaRPr>
          </a:p>
          <a:p>
            <a:pPr marL="342900" indent="-342900">
              <a:buAutoNum type="arabicPeriod"/>
            </a:pPr>
            <a:r>
              <a:rPr lang="en-US" sz="1800" b="1" dirty="0">
                <a:latin typeface="Times New Roman" panose="02020603050405020304" pitchFamily="18" charset="0"/>
                <a:cs typeface="Times New Roman" panose="02020603050405020304" pitchFamily="18" charset="0"/>
              </a:rPr>
              <a:t>YouTube   -   </a:t>
            </a:r>
            <a:r>
              <a:rPr lang="en-US" sz="1800" dirty="0">
                <a:latin typeface="Times New Roman" panose="02020603050405020304" pitchFamily="18" charset="0"/>
                <a:cs typeface="Times New Roman" panose="02020603050405020304" pitchFamily="18" charset="0"/>
                <a:hlinkClick r:id="rId4"/>
              </a:rPr>
              <a:t>https://youtu.be/g16GEhJXr4U?si=pNMfvgoZJCodL5ad</a:t>
            </a:r>
            <a:endParaRPr lang="en-US" sz="1800" dirty="0">
              <a:latin typeface="Times New Roman" panose="02020603050405020304" pitchFamily="18" charset="0"/>
              <a:cs typeface="Times New Roman" panose="02020603050405020304" pitchFamily="18" charset="0"/>
            </a:endParaRPr>
          </a:p>
          <a:p>
            <a:pPr marL="342900" indent="-342900">
              <a:buAutoNum type="arabicPeriod"/>
            </a:pPr>
            <a:r>
              <a:rPr lang="en-US" sz="1800" b="1" dirty="0">
                <a:latin typeface="Times New Roman" panose="02020603050405020304" pitchFamily="18" charset="0"/>
                <a:cs typeface="Times New Roman" panose="02020603050405020304" pitchFamily="18" charset="0"/>
              </a:rPr>
              <a:t>ChatGPT   -   </a:t>
            </a:r>
            <a:r>
              <a:rPr lang="en-US" sz="1800" dirty="0">
                <a:latin typeface="Times New Roman" panose="02020603050405020304" pitchFamily="18" charset="0"/>
                <a:cs typeface="Times New Roman" panose="02020603050405020304" pitchFamily="18" charset="0"/>
                <a:hlinkClick r:id="rId5"/>
              </a:rPr>
              <a:t>https://chatgpt.com</a:t>
            </a:r>
            <a:endParaRPr lang="en-US" sz="1800" dirty="0">
              <a:latin typeface="Times New Roman" panose="02020603050405020304" pitchFamily="18" charset="0"/>
              <a:cs typeface="Times New Roman" panose="02020603050405020304" pitchFamily="18" charset="0"/>
            </a:endParaRPr>
          </a:p>
          <a:p>
            <a:pPr marL="0" indent="0">
              <a:buNone/>
            </a:pPr>
            <a:endParaRPr lang="en-US" sz="1800" b="1" dirty="0">
              <a:latin typeface="Times New Roman" panose="02020603050405020304" pitchFamily="18" charset="0"/>
              <a:cs typeface="Times New Roman" panose="02020603050405020304" pitchFamily="18" charset="0"/>
            </a:endParaRPr>
          </a:p>
          <a:p>
            <a:pPr marL="342900" indent="-342900">
              <a:buAutoNum type="arabicPeriod"/>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50448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EB2F6D9-21C2-C8A9-8261-ADA7D2631EC1}"/>
              </a:ext>
            </a:extLst>
          </p:cNvPr>
          <p:cNvSpPr/>
          <p:nvPr/>
        </p:nvSpPr>
        <p:spPr>
          <a:xfrm>
            <a:off x="1599414" y="2397314"/>
            <a:ext cx="8993171" cy="2025663"/>
          </a:xfrm>
          <a:prstGeom prst="rect">
            <a:avLst/>
          </a:prstGeom>
          <a:noFill/>
          <a:ln w="444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noProof="0" dirty="0">
                <a:solidFill>
                  <a:schemeClr val="tx1"/>
                </a:solidFill>
                <a:latin typeface="Garamond" panose="02020404030301010803" pitchFamily="18" charset="0"/>
              </a:rPr>
              <a:t>Thank You</a:t>
            </a:r>
          </a:p>
        </p:txBody>
      </p:sp>
    </p:spTree>
    <p:extLst>
      <p:ext uri="{BB962C8B-B14F-4D97-AF65-F5344CB8AC3E}">
        <p14:creationId xmlns:p14="http://schemas.microsoft.com/office/powerpoint/2010/main" val="3585676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D0448D1-B274-D26C-0D68-C79F573D1F2E}"/>
              </a:ext>
            </a:extLst>
          </p:cNvPr>
          <p:cNvSpPr>
            <a:spLocks noGrp="1"/>
          </p:cNvSpPr>
          <p:nvPr>
            <p:ph type="title"/>
          </p:nvPr>
        </p:nvSpPr>
        <p:spPr>
          <a:xfrm>
            <a:off x="704088" y="914400"/>
            <a:ext cx="3660776" cy="4724400"/>
          </a:xfrm>
        </p:spPr>
        <p:txBody>
          <a:bodyPr>
            <a:normAutofit/>
          </a:bodyPr>
          <a:lstStyle/>
          <a:p>
            <a:r>
              <a:rPr lang="en-US" noProof="0" dirty="0">
                <a:latin typeface="Bahnschrift Condensed" panose="020B0502040204020203" pitchFamily="34" charset="0"/>
              </a:rPr>
              <a:t>Key Properties of Chromaticity</a:t>
            </a:r>
          </a:p>
        </p:txBody>
      </p:sp>
      <p:cxnSp>
        <p:nvCxnSpPr>
          <p:cNvPr id="11" name="Straight Connector 10">
            <a:extLst>
              <a:ext uri="{FF2B5EF4-FFF2-40B4-BE49-F238E27FC236}">
                <a16:creationId xmlns:a16="http://schemas.microsoft.com/office/drawing/2014/main" id="{B75B4F83-6FDB-4998-8E11-31CE6E7040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0794B99-5B9D-4B94-9505-1EDED76CD6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108F2B7F-F9F2-B009-0362-17FE4D391AFF}"/>
              </a:ext>
            </a:extLst>
          </p:cNvPr>
          <p:cNvGraphicFramePr>
            <a:graphicFrameLocks noGrp="1"/>
          </p:cNvGraphicFramePr>
          <p:nvPr>
            <p:ph idx="1"/>
            <p:extLst>
              <p:ext uri="{D42A27DB-BD31-4B8C-83A1-F6EECF244321}">
                <p14:modId xmlns:p14="http://schemas.microsoft.com/office/powerpoint/2010/main" val="3492282647"/>
              </p:ext>
            </p:extLst>
          </p:nvPr>
        </p:nvGraphicFramePr>
        <p:xfrm>
          <a:off x="4810124" y="1166391"/>
          <a:ext cx="6581776" cy="472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315562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541A521-6572-30C4-C766-D535375F041D}"/>
              </a:ext>
            </a:extLst>
          </p:cNvPr>
          <p:cNvSpPr>
            <a:spLocks noGrp="1"/>
          </p:cNvSpPr>
          <p:nvPr>
            <p:ph type="title"/>
          </p:nvPr>
        </p:nvSpPr>
        <p:spPr>
          <a:xfrm>
            <a:off x="704088" y="555713"/>
            <a:ext cx="3721629" cy="1781087"/>
          </a:xfrm>
        </p:spPr>
        <p:txBody>
          <a:bodyPr>
            <a:normAutofit/>
          </a:bodyPr>
          <a:lstStyle/>
          <a:p>
            <a:r>
              <a:rPr lang="en-US" noProof="0" dirty="0">
                <a:latin typeface="Bahnschrift Condensed" panose="020B0502040204020203" pitchFamily="34" charset="0"/>
              </a:rPr>
              <a:t>Real-World Example</a:t>
            </a:r>
          </a:p>
        </p:txBody>
      </p:sp>
      <p:pic>
        <p:nvPicPr>
          <p:cNvPr id="5" name="Picture 4" descr="A row of apples in a row&#10;&#10;AI-generated content may be incorrect.">
            <a:extLst>
              <a:ext uri="{FF2B5EF4-FFF2-40B4-BE49-F238E27FC236}">
                <a16:creationId xmlns:a16="http://schemas.microsoft.com/office/drawing/2014/main" id="{06BBF6F2-AEF6-ADB1-443F-F50EBA8C6820}"/>
              </a:ext>
            </a:extLst>
          </p:cNvPr>
          <p:cNvPicPr>
            <a:picLocks noChangeAspect="1"/>
          </p:cNvPicPr>
          <p:nvPr/>
        </p:nvPicPr>
        <p:blipFill>
          <a:blip r:embed="rId2"/>
          <a:srcRect r="6209" b="2"/>
          <a:stretch>
            <a:fillRect/>
          </a:stretch>
        </p:blipFill>
        <p:spPr>
          <a:xfrm>
            <a:off x="125421" y="2897845"/>
            <a:ext cx="4602572" cy="3275539"/>
          </a:xfrm>
          <a:prstGeom prst="rect">
            <a:avLst/>
          </a:prstGeom>
        </p:spPr>
      </p:pic>
      <p:cxnSp>
        <p:nvCxnSpPr>
          <p:cNvPr id="40" name="Straight Connector 39">
            <a:extLst>
              <a:ext uri="{FF2B5EF4-FFF2-40B4-BE49-F238E27FC236}">
                <a16:creationId xmlns:a16="http://schemas.microsoft.com/office/drawing/2014/main" id="{40ADC89C-EB4E-4AA5-ABBD-448BEC5FA3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876800" y="723900"/>
            <a:ext cx="0" cy="54494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4DCB496-F553-8769-DC45-2E3B4C26FDB4}"/>
              </a:ext>
            </a:extLst>
          </p:cNvPr>
          <p:cNvSpPr>
            <a:spLocks noGrp="1"/>
          </p:cNvSpPr>
          <p:nvPr>
            <p:ph idx="1"/>
          </p:nvPr>
        </p:nvSpPr>
        <p:spPr>
          <a:xfrm>
            <a:off x="5427407" y="555712"/>
            <a:ext cx="6065179" cy="5614416"/>
          </a:xfrm>
        </p:spPr>
        <p:txBody>
          <a:bodyPr>
            <a:normAutofit/>
          </a:bodyPr>
          <a:lstStyle/>
          <a:p>
            <a:r>
              <a:rPr lang="en-US" sz="2400" noProof="0" dirty="0">
                <a:latin typeface="Times New Roman" panose="02020603050405020304" pitchFamily="18" charset="0"/>
                <a:cs typeface="Times New Roman" panose="02020603050405020304" pitchFamily="18" charset="0"/>
              </a:rPr>
              <a:t>A bright red apple (high saturation).</a:t>
            </a:r>
          </a:p>
          <a:p>
            <a:r>
              <a:rPr lang="en-US" sz="2400" noProof="0" dirty="0">
                <a:latin typeface="Times New Roman" panose="02020603050405020304" pitchFamily="18" charset="0"/>
                <a:cs typeface="Times New Roman" panose="02020603050405020304" pitchFamily="18" charset="0"/>
              </a:rPr>
              <a:t>A faded red apple (same hue, lower saturation).</a:t>
            </a:r>
          </a:p>
          <a:p>
            <a:r>
              <a:rPr lang="en-US" sz="2400" noProof="0" dirty="0">
                <a:latin typeface="Times New Roman" panose="02020603050405020304" pitchFamily="18" charset="0"/>
                <a:cs typeface="Times New Roman" panose="02020603050405020304" pitchFamily="18" charset="0"/>
              </a:rPr>
              <a:t>A dark red apple (same chromaticity as the first, but lower brightness).</a:t>
            </a:r>
          </a:p>
          <a:p>
            <a:r>
              <a:rPr lang="en-US" sz="2400" b="1" noProof="0" dirty="0">
                <a:latin typeface="Times New Roman" panose="02020603050405020304" pitchFamily="18" charset="0"/>
                <a:cs typeface="Times New Roman" panose="02020603050405020304" pitchFamily="18" charset="0"/>
              </a:rPr>
              <a:t>Content:</a:t>
            </a:r>
          </a:p>
          <a:p>
            <a:pPr marL="0" indent="0">
              <a:buNone/>
            </a:pPr>
            <a:r>
              <a:rPr lang="en-US" sz="2400" i="1" noProof="0" dirty="0">
                <a:latin typeface="Times New Roman" panose="02020603050405020304" pitchFamily="18" charset="0"/>
                <a:cs typeface="Times New Roman" panose="02020603050405020304" pitchFamily="18" charset="0"/>
              </a:rPr>
              <a:t>Notice how the two red apples share the same chromaticity (hue + saturation) but differ in brightness. The faded apple has different chromaticity (lower saturation). Chromaticity helps standardize color across devices, ensuring ‘red’ looks consistent whether dim or bright.</a:t>
            </a:r>
          </a:p>
        </p:txBody>
      </p:sp>
    </p:spTree>
    <p:extLst>
      <p:ext uri="{BB962C8B-B14F-4D97-AF65-F5344CB8AC3E}">
        <p14:creationId xmlns:p14="http://schemas.microsoft.com/office/powerpoint/2010/main" val="256410498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562ED-2760-D96A-72B5-AD9907361AE4}"/>
              </a:ext>
            </a:extLst>
          </p:cNvPr>
          <p:cNvSpPr>
            <a:spLocks noGrp="1"/>
          </p:cNvSpPr>
          <p:nvPr>
            <p:ph type="title"/>
          </p:nvPr>
        </p:nvSpPr>
        <p:spPr/>
        <p:txBody>
          <a:bodyPr>
            <a:normAutofit/>
          </a:bodyPr>
          <a:lstStyle/>
          <a:p>
            <a:r>
              <a:rPr lang="en-US" noProof="0" dirty="0">
                <a:latin typeface="Bahnschrift Condensed" panose="020B0502040204020203" pitchFamily="34" charset="0"/>
              </a:rPr>
              <a:t>The CIE 1931 Chromaticity Diagram</a:t>
            </a:r>
          </a:p>
        </p:txBody>
      </p:sp>
      <p:sp>
        <p:nvSpPr>
          <p:cNvPr id="3" name="Content Placeholder 2">
            <a:extLst>
              <a:ext uri="{FF2B5EF4-FFF2-40B4-BE49-F238E27FC236}">
                <a16:creationId xmlns:a16="http://schemas.microsoft.com/office/drawing/2014/main" id="{3F1BF79D-CB83-3F72-3BA6-4B0B1EEAFB0F}"/>
              </a:ext>
            </a:extLst>
          </p:cNvPr>
          <p:cNvSpPr>
            <a:spLocks noGrp="1"/>
          </p:cNvSpPr>
          <p:nvPr>
            <p:ph idx="1"/>
          </p:nvPr>
        </p:nvSpPr>
        <p:spPr/>
        <p:txBody>
          <a:bodyPr>
            <a:normAutofit/>
          </a:bodyPr>
          <a:lstStyle/>
          <a:p>
            <a:r>
              <a:rPr lang="en-US" sz="2400" b="0" i="0" noProof="0" dirty="0">
                <a:effectLst/>
                <a:latin typeface="Times New Roman" panose="02020603050405020304" pitchFamily="18" charset="0"/>
                <a:cs typeface="Times New Roman" panose="02020603050405020304" pitchFamily="18" charset="0"/>
              </a:rPr>
              <a:t>When we plot the normalized amounts x and y for colors in the visible spectrum,</a:t>
            </a:r>
            <a:br>
              <a:rPr lang="en-US" sz="2400" noProof="0" dirty="0">
                <a:latin typeface="Times New Roman" panose="02020603050405020304" pitchFamily="18" charset="0"/>
                <a:cs typeface="Times New Roman" panose="02020603050405020304" pitchFamily="18" charset="0"/>
              </a:rPr>
            </a:br>
            <a:r>
              <a:rPr lang="en-US" sz="2400" b="0" i="0" noProof="0" dirty="0">
                <a:effectLst/>
                <a:latin typeface="Times New Roman" panose="02020603050405020304" pitchFamily="18" charset="0"/>
                <a:cs typeface="Times New Roman" panose="02020603050405020304" pitchFamily="18" charset="0"/>
              </a:rPr>
              <a:t>we obtain the tongue-shaped curve shown in figure below. This curve is called the</a:t>
            </a:r>
            <a:br>
              <a:rPr lang="en-US" sz="2400" noProof="0" dirty="0">
                <a:latin typeface="Times New Roman" panose="02020603050405020304" pitchFamily="18" charset="0"/>
                <a:cs typeface="Times New Roman" panose="02020603050405020304" pitchFamily="18" charset="0"/>
              </a:rPr>
            </a:br>
            <a:r>
              <a:rPr lang="en-US" sz="2400" b="1" i="0" noProof="0" dirty="0">
                <a:effectLst/>
                <a:latin typeface="Times New Roman" panose="02020603050405020304" pitchFamily="18" charset="0"/>
                <a:cs typeface="Times New Roman" panose="02020603050405020304" pitchFamily="18" charset="0"/>
              </a:rPr>
              <a:t>CIE(Commission </a:t>
            </a:r>
            <a:r>
              <a:rPr lang="en-US" sz="2400" b="1" i="0" noProof="0" dirty="0" err="1">
                <a:effectLst/>
                <a:latin typeface="Times New Roman" panose="02020603050405020304" pitchFamily="18" charset="0"/>
                <a:cs typeface="Times New Roman" panose="02020603050405020304" pitchFamily="18" charset="0"/>
              </a:rPr>
              <a:t>Internationale</a:t>
            </a:r>
            <a:r>
              <a:rPr lang="en-US" sz="2400" b="1" i="0" noProof="0" dirty="0">
                <a:effectLst/>
                <a:latin typeface="Times New Roman" panose="02020603050405020304" pitchFamily="18" charset="0"/>
                <a:cs typeface="Times New Roman" panose="02020603050405020304" pitchFamily="18" charset="0"/>
              </a:rPr>
              <a:t> de</a:t>
            </a:r>
            <a:r>
              <a:rPr lang="en-US" noProof="0" dirty="0">
                <a:latin typeface="Times New Roman" panose="02020603050405020304" pitchFamily="18" charset="0"/>
                <a:cs typeface="Times New Roman" panose="02020603050405020304" pitchFamily="18" charset="0"/>
              </a:rPr>
              <a:t> </a:t>
            </a:r>
            <a:r>
              <a:rPr lang="en-US" sz="2000" b="0" i="0" noProof="0" dirty="0">
                <a:effectLst/>
                <a:latin typeface="Times New Roman" panose="02020603050405020304" pitchFamily="18" charset="0"/>
                <a:cs typeface="Times New Roman" panose="02020603050405020304" pitchFamily="18" charset="0"/>
              </a:rPr>
              <a:t> </a:t>
            </a:r>
            <a:r>
              <a:rPr lang="en-US" sz="2400" b="1" i="0" noProof="0" dirty="0" err="1">
                <a:effectLst/>
                <a:latin typeface="Times New Roman" panose="02020603050405020304" pitchFamily="18" charset="0"/>
                <a:cs typeface="Times New Roman" panose="02020603050405020304" pitchFamily="18" charset="0"/>
              </a:rPr>
              <a:t>l'Éclairage</a:t>
            </a:r>
            <a:r>
              <a:rPr lang="en-US" sz="2400" b="1" i="0" noProof="0" dirty="0">
                <a:effectLst/>
                <a:latin typeface="Times New Roman" panose="02020603050405020304" pitchFamily="18" charset="0"/>
                <a:cs typeface="Times New Roman" panose="02020603050405020304" pitchFamily="18" charset="0"/>
              </a:rPr>
              <a:t>) chromaticity diagram</a:t>
            </a:r>
            <a:r>
              <a:rPr lang="en-US" sz="2400" b="0" i="0" noProof="0" dirty="0">
                <a:effectLst/>
                <a:latin typeface="Times New Roman" panose="02020603050405020304" pitchFamily="18" charset="0"/>
                <a:cs typeface="Times New Roman" panose="02020603050405020304" pitchFamily="18" charset="0"/>
              </a:rPr>
              <a:t>. </a:t>
            </a:r>
            <a:endParaRPr lang="en-US" sz="2400" noProof="0" dirty="0">
              <a:latin typeface="Times New Roman" panose="02020603050405020304" pitchFamily="18" charset="0"/>
              <a:cs typeface="Times New Roman" panose="02020603050405020304" pitchFamily="18" charset="0"/>
            </a:endParaRPr>
          </a:p>
          <a:p>
            <a:r>
              <a:rPr lang="en-US" sz="2400" noProof="0" dirty="0">
                <a:latin typeface="Times New Roman" panose="02020603050405020304" pitchFamily="18" charset="0"/>
                <a:cs typeface="Times New Roman" panose="02020603050405020304" pitchFamily="18" charset="0"/>
              </a:rPr>
              <a:t>Next figure is a two-dimensional representation of hue and saturation in the </a:t>
            </a:r>
          </a:p>
          <a:p>
            <a:pPr marL="0" indent="0">
              <a:buNone/>
            </a:pPr>
            <a:r>
              <a:rPr lang="en-US" sz="2400" noProof="0" dirty="0">
                <a:latin typeface="Times New Roman" panose="02020603050405020304" pitchFamily="18" charset="0"/>
                <a:cs typeface="Times New Roman" panose="02020603050405020304" pitchFamily="18" charset="0"/>
              </a:rPr>
              <a:t>X-Y plane.</a:t>
            </a:r>
          </a:p>
        </p:txBody>
      </p:sp>
    </p:spTree>
    <p:extLst>
      <p:ext uri="{BB962C8B-B14F-4D97-AF65-F5344CB8AC3E}">
        <p14:creationId xmlns:p14="http://schemas.microsoft.com/office/powerpoint/2010/main" val="23463844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4583FD9E-C5A7-96F7-951D-7D292013CD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 diagram of different colors&#10;&#10;AI-generated content may be incorrect.">
            <a:extLst>
              <a:ext uri="{FF2B5EF4-FFF2-40B4-BE49-F238E27FC236}">
                <a16:creationId xmlns:a16="http://schemas.microsoft.com/office/drawing/2014/main" id="{F36B1FB0-F44E-9CAB-602B-C69632C73F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4560" y="1333094"/>
            <a:ext cx="4202057" cy="4191551"/>
          </a:xfrm>
          <a:prstGeom prst="rect">
            <a:avLst/>
          </a:prstGeom>
        </p:spPr>
      </p:pic>
      <p:graphicFrame>
        <p:nvGraphicFramePr>
          <p:cNvPr id="8" name="Text Placeholder 3">
            <a:extLst>
              <a:ext uri="{FF2B5EF4-FFF2-40B4-BE49-F238E27FC236}">
                <a16:creationId xmlns:a16="http://schemas.microsoft.com/office/drawing/2014/main" id="{E362EB8C-92B8-BCCB-4CB4-C53F370F653F}"/>
              </a:ext>
            </a:extLst>
          </p:cNvPr>
          <p:cNvGraphicFramePr/>
          <p:nvPr>
            <p:extLst>
              <p:ext uri="{D42A27DB-BD31-4B8C-83A1-F6EECF244321}">
                <p14:modId xmlns:p14="http://schemas.microsoft.com/office/powerpoint/2010/main" val="1909483847"/>
              </p:ext>
            </p:extLst>
          </p:nvPr>
        </p:nvGraphicFramePr>
        <p:xfrm>
          <a:off x="715383" y="680422"/>
          <a:ext cx="6001512" cy="54968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230381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TotalTime>
  <Words>3843</Words>
  <Application>Microsoft Office PowerPoint</Application>
  <PresentationFormat>Widescreen</PresentationFormat>
  <Paragraphs>466</Paragraphs>
  <Slides>53</Slides>
  <Notes>22</Notes>
  <HiddenSlides>0</HiddenSlides>
  <MMClips>0</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53</vt:i4>
      </vt:variant>
    </vt:vector>
  </HeadingPairs>
  <TitlesOfParts>
    <vt:vector size="76" baseType="lpstr">
      <vt:lpstr>Batang</vt:lpstr>
      <vt:lpstr>Aptos Black</vt:lpstr>
      <vt:lpstr>Arial</vt:lpstr>
      <vt:lpstr>Arial Black</vt:lpstr>
      <vt:lpstr>Bahnschrift</vt:lpstr>
      <vt:lpstr>Bahnschrift Condensed</vt:lpstr>
      <vt:lpstr>Bahnschrift Light Condensed</vt:lpstr>
      <vt:lpstr>Calibri</vt:lpstr>
      <vt:lpstr>Calibri Light</vt:lpstr>
      <vt:lpstr>Calisto MT</vt:lpstr>
      <vt:lpstr>Cambria Math</vt:lpstr>
      <vt:lpstr>Comic Sans MS</vt:lpstr>
      <vt:lpstr>Crimson Pro Semi Bold</vt:lpstr>
      <vt:lpstr>EB Garamond</vt:lpstr>
      <vt:lpstr>Forte</vt:lpstr>
      <vt:lpstr>Garamond</vt:lpstr>
      <vt:lpstr>Heebo</vt:lpstr>
      <vt:lpstr>Lucida Fax</vt:lpstr>
      <vt:lpstr>Source Code Pro</vt:lpstr>
      <vt:lpstr>Speak Pro</vt:lpstr>
      <vt:lpstr>Times New Roman</vt:lpstr>
      <vt:lpstr>Wingdings</vt:lpstr>
      <vt:lpstr>Office Theme</vt:lpstr>
      <vt:lpstr>PowerPoint Presentation</vt:lpstr>
      <vt:lpstr>Contents</vt:lpstr>
      <vt:lpstr>Chromaticity</vt:lpstr>
      <vt:lpstr>Introduction to Chromaticity</vt:lpstr>
      <vt:lpstr>Definition</vt:lpstr>
      <vt:lpstr>Key Properties of Chromaticity</vt:lpstr>
      <vt:lpstr>Real-World Example</vt:lpstr>
      <vt:lpstr>The CIE 1931 Chromaticity Diagram</vt:lpstr>
      <vt:lpstr>PowerPoint Presentation</vt:lpstr>
      <vt:lpstr>USES OF THE CHROMATICITY diagram</vt:lpstr>
      <vt:lpstr>Color Gamuts</vt:lpstr>
      <vt:lpstr>Complementary Colors</vt:lpstr>
      <vt:lpstr>Dominant wavelength</vt:lpstr>
      <vt:lpstr>PowerPoint Presentation</vt:lpstr>
      <vt:lpstr>Color System</vt:lpstr>
      <vt:lpstr>PowerPoint Presentation</vt:lpstr>
      <vt:lpstr>RGB Color Model</vt:lpstr>
      <vt:lpstr>RGB Color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Color Cube</vt:lpstr>
      <vt:lpstr>RGB and CMY Color Cube</vt:lpstr>
      <vt:lpstr>Structure of a Color Cube</vt:lpstr>
      <vt:lpstr>RGB Color Representation</vt:lpstr>
      <vt:lpstr>Applications of Color Cube</vt:lpstr>
      <vt:lpstr>Transformation Between Color Systems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Sayan Mondal</dc:creator>
  <cp:lastModifiedBy>Sayan Mondal</cp:lastModifiedBy>
  <cp:revision>10</cp:revision>
  <dcterms:created xsi:type="dcterms:W3CDTF">2025-05-20T15:12:22Z</dcterms:created>
  <dcterms:modified xsi:type="dcterms:W3CDTF">2025-05-20T17:14:07Z</dcterms:modified>
</cp:coreProperties>
</file>